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embeddedFontLst>
    <p:embeddedFont>
      <p:font typeface="Poppins"/>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4" roundtripDataSignature="AMtx7mjav4OPHuy0JYeb8LQ1hN/Pkf5l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24C0C5-5DD7-456F-9238-FFEC65BFB39D}">
  <a:tblStyle styleId="{1424C0C5-5DD7-456F-9238-FFEC65BFB39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the strategies to identify the key features of a poem.</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Ask students to turn and talk to a partner about the difference between poems and folktales and fairy tales. Ask them to think about some folktales or fairy tales they know. Call on several partners to share their thinking with the whole group.</a:t>
            </a:r>
            <a:endParaRPr sz="1200">
              <a:latin typeface="Calibri"/>
              <a:ea typeface="Calibri"/>
              <a:cs typeface="Calibri"/>
              <a:sym typeface="Calibri"/>
            </a:endParaRPr>
          </a:p>
        </p:txBody>
      </p:sp>
      <p:sp>
        <p:nvSpPr>
          <p:cNvPr id="189" name="Google Shape;18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Read aloud the Academic Vocabulary on p. 129 in the Student Interactive with students. Explain that students can respond using the newly acquired vocabulary. Discuss how using context clues can help students read new words.</a:t>
            </a:r>
            <a:endParaRPr/>
          </a:p>
          <a:p>
            <a:pPr indent="-204214" lvl="1" marL="566928" rtl="0" algn="l">
              <a:lnSpc>
                <a:spcPct val="100000"/>
              </a:lnSpc>
              <a:spcBef>
                <a:spcPts val="0"/>
              </a:spcBef>
              <a:spcAft>
                <a:spcPts val="0"/>
              </a:spcAft>
              <a:buClr>
                <a:schemeClr val="dk1"/>
              </a:buClr>
              <a:buSzPts val="1200"/>
              <a:buFont typeface="Calibri"/>
              <a:buChar char="•"/>
            </a:pPr>
            <a:r>
              <a:rPr i="0" lang="en-US" u="none" strike="noStrike"/>
              <a:t>Context clues are the words around a new word.</a:t>
            </a:r>
            <a:endParaRPr/>
          </a:p>
          <a:p>
            <a:pPr indent="-204214" lvl="1" marL="566928" rtl="0" algn="l">
              <a:lnSpc>
                <a:spcPct val="100000"/>
              </a:lnSpc>
              <a:spcBef>
                <a:spcPts val="0"/>
              </a:spcBef>
              <a:spcAft>
                <a:spcPts val="0"/>
              </a:spcAft>
              <a:buClr>
                <a:schemeClr val="dk1"/>
              </a:buClr>
              <a:buSzPts val="1200"/>
              <a:buFont typeface="Calibri"/>
              <a:buChar char="•"/>
            </a:pPr>
            <a:r>
              <a:rPr i="0" lang="en-US" u="none" strike="noStrike"/>
              <a:t>Rereading a sentence can help readers figure out the meaning of a word.</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Display the sentence: </a:t>
            </a:r>
            <a:r>
              <a:rPr i="1" lang="en-US" u="none" strike="noStrike"/>
              <a:t>I can _______ what the poem is about</a:t>
            </a:r>
            <a:r>
              <a:rPr i="0" lang="en-US" u="none" strike="noStrike"/>
              <a:t>. Read aloud the sentence, pausing for the missing word. Model how you use the context to figure out a word. </a:t>
            </a:r>
            <a:r>
              <a:rPr i="1" lang="en-US" u="none" strike="noStrike"/>
              <a:t>I can use the context to help me figure out the missing word. The words “what the poem is about” are a good clue. The missing word could be explain what the poem is about.</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Read aloud the sentence to confirm the meaning of the newly acquired vocabulary. </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Have students complete the sentences on p. 129 in the Student Interactive. Read aloud the sentences with them if they need support.</a:t>
            </a:r>
            <a:endParaRPr i="0" u="none" strike="noStrike"/>
          </a:p>
        </p:txBody>
      </p:sp>
      <p:sp>
        <p:nvSpPr>
          <p:cNvPr id="203" name="Google Shape;20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uppercase and lowercase Bb. Ask students to identify the letters. Point out that B is a capital letter and b is lowercase.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Model how to write the uppercase letter B. Begin at the top and draw a vertical line. Go back to the top, draw a curved line to the right and back to the middle. Then make another curved line to the right and back to the bottom of the straight line. Have students practice writing the letter in the air with their fingers.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repeat with the lowercase letter b. Start at the top and draw a vertical line. Then add a curved line starting at the middle, and around to the bottom of the letter.</a:t>
            </a:r>
            <a:endParaRPr b="1"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1" i="0" lang="en-US" sz="1200" u="none" strike="noStrike">
                <a:latin typeface="Calibri"/>
                <a:ea typeface="Calibri"/>
                <a:cs typeface="Calibri"/>
                <a:sym typeface="Calibri"/>
              </a:rPr>
              <a:t>Click path: Realize -&gt; Table of Contents -&gt; Resource Download Center -&gt; Handwriting Practice -&gt; U3W1L1 Handwriting Practice </a:t>
            </a:r>
            <a:endParaRPr b="1" sz="1200">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latin typeface="Calibri"/>
              <a:ea typeface="Calibri"/>
              <a:cs typeface="Calibri"/>
              <a:sym typeface="Calibri"/>
            </a:endParaRPr>
          </a:p>
        </p:txBody>
      </p:sp>
      <p:sp>
        <p:nvSpPr>
          <p:cNvPr id="216" name="Google Shape;21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Authors organize the events in their stories before writing their books. They plan the events that will happen, and they put the events in sequential order. Say: </a:t>
            </a:r>
            <a:r>
              <a:rPr b="0" i="1" lang="en-US" sz="1200" u="none" strike="noStrike">
                <a:latin typeface="Calibri"/>
                <a:ea typeface="Calibri"/>
                <a:cs typeface="Calibri"/>
                <a:sym typeface="Calibri"/>
              </a:rPr>
              <a:t>The beginning of a story is what happens first. The end of a story is what happens last. Other events happen in the middle.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a book from your stack. As you read, pause to point out the events and pictures in the beginning. Then continue reading and point out the events that happen in the middle. Finally, read the ending of the book and tell in your own words what happens at the end.</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After reading, return to the beginning of the book and say: </a:t>
            </a:r>
            <a:r>
              <a:rPr b="0" i="1" lang="en-US" sz="1200" u="none" strike="noStrike">
                <a:latin typeface="Calibri"/>
                <a:ea typeface="Calibri"/>
                <a:cs typeface="Calibri"/>
                <a:sym typeface="Calibri"/>
              </a:rPr>
              <a:t>In the beginning of a book, we are introduced to the characters and the problem. What event happens at the beginning?</a:t>
            </a:r>
            <a:r>
              <a:rPr b="0" i="0" lang="en-US" sz="1200" u="none" strike="noStrike">
                <a:latin typeface="Calibri"/>
                <a:ea typeface="Calibri"/>
                <a:cs typeface="Calibri"/>
                <a:sym typeface="Calibri"/>
              </a:rPr>
              <a:t> Pause to let students answer. </a:t>
            </a:r>
            <a:r>
              <a:rPr b="0" i="1" lang="en-US" sz="1200" u="none" strike="noStrike">
                <a:latin typeface="Calibri"/>
                <a:ea typeface="Calibri"/>
                <a:cs typeface="Calibri"/>
                <a:sym typeface="Calibri"/>
              </a:rPr>
              <a:t>At the end of the book, the problem is solved. What event happens at the end</a:t>
            </a:r>
            <a:r>
              <a:rPr b="0" i="0" lang="en-US" sz="1200" u="none" strike="noStrike">
                <a:latin typeface="Calibri"/>
                <a:ea typeface="Calibri"/>
                <a:cs typeface="Calibri"/>
                <a:sym typeface="Calibri"/>
              </a:rPr>
              <a:t>? Call on a student to answer</a:t>
            </a:r>
            <a:r>
              <a:rPr b="0" i="1" lang="en-US" sz="1200" u="none" strike="noStrike">
                <a:latin typeface="Calibri"/>
                <a:ea typeface="Calibri"/>
                <a:cs typeface="Calibri"/>
                <a:sym typeface="Calibri"/>
              </a:rPr>
              <a:t>. Authors organize their ideas. What would happen if this book was not organized? What if the ending came first? How would the book be different?</a:t>
            </a:r>
            <a:r>
              <a:rPr b="0" i="0" lang="en-US" sz="1200" u="none" strike="noStrike">
                <a:latin typeface="Calibri"/>
                <a:ea typeface="Calibri"/>
                <a:cs typeface="Calibri"/>
                <a:sym typeface="Calibri"/>
              </a:rPr>
              <a:t> Allow students to discuss how a book would be different if the ending came first.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they can organize the events in their story by drawing pictures of the events in order. </a:t>
            </a:r>
            <a:r>
              <a:rPr b="0" i="1" lang="en-US" sz="1200" u="none" strike="noStrike">
                <a:latin typeface="Calibri"/>
                <a:ea typeface="Calibri"/>
                <a:cs typeface="Calibri"/>
                <a:sym typeface="Calibri"/>
              </a:rPr>
              <a:t>Drawing pictures is one way to develop a draft.</a:t>
            </a:r>
            <a:r>
              <a:rPr b="0" i="0" lang="en-US" sz="1200" u="none" strike="noStrike">
                <a:latin typeface="Calibri"/>
                <a:ea typeface="Calibri"/>
                <a:cs typeface="Calibri"/>
                <a:sym typeface="Calibri"/>
              </a:rPr>
              <a: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133 in the Student Interactive. Say: </a:t>
            </a:r>
            <a:r>
              <a:rPr b="0" i="1" lang="en-US" sz="1200" u="none" strike="noStrike">
                <a:latin typeface="Calibri"/>
                <a:ea typeface="Calibri"/>
                <a:cs typeface="Calibri"/>
                <a:sym typeface="Calibri"/>
              </a:rPr>
              <a:t>Now you will organize your story by drawing pictures of the events in order.</a:t>
            </a:r>
            <a:endParaRPr b="0" i="1" sz="1200" u="none" strike="noStrike">
              <a:latin typeface="Calibri"/>
              <a:ea typeface="Calibri"/>
              <a:cs typeface="Calibri"/>
              <a:sym typeface="Calibri"/>
            </a:endParaRPr>
          </a:p>
        </p:txBody>
      </p:sp>
      <p:sp>
        <p:nvSpPr>
          <p:cNvPr id="229" name="Google Shape;22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After learning about organizing their ideas, students should continue working on their fiction books. Remind them to put their ideas in order. If needed, they can start over.</a:t>
            </a:r>
            <a:endParaRPr/>
          </a:p>
          <a:p>
            <a:pPr indent="-204214" lvl="0" marL="566928"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Modeled - Use stack texts to model organizing the events of a story.</a:t>
            </a:r>
            <a:endParaRPr/>
          </a:p>
          <a:p>
            <a:pPr indent="-204214" lvl="0" marL="566928"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Shared - Use stack texts to model organizing the events of a story.</a:t>
            </a:r>
            <a:endParaRPr/>
          </a:p>
          <a:p>
            <a:pPr indent="-204214" lvl="0" marL="566928"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Guided - Prompt students to consider the time and sequence of the events in their stories.</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a few students share their stories with the class. Encourage classroom discussion about how the students feel about organizing their ideas.</a:t>
            </a:r>
            <a:endParaRPr b="0" i="0" sz="1200" u="none" strike="noStrike">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latin typeface="Calibri"/>
              <a:ea typeface="Calibri"/>
              <a:cs typeface="Calibri"/>
              <a:sym typeface="Calibri"/>
            </a:endParaRPr>
          </a:p>
        </p:txBody>
      </p:sp>
      <p:sp>
        <p:nvSpPr>
          <p:cNvPr id="242" name="Google Shape;24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Remind students that objective pronouns take the place of nouns. Tell them that objective pronouns are found in the action part of the sentence. Give examples of pronouns. </a:t>
            </a:r>
            <a:r>
              <a:rPr b="0" i="1" lang="en-US" sz="1200" u="none" strike="noStrike">
                <a:latin typeface="Calibri"/>
                <a:ea typeface="Calibri"/>
                <a:cs typeface="Calibri"/>
                <a:sym typeface="Calibri"/>
              </a:rPr>
              <a:t>I remember that pronouns take the place of nouns, for example: Juan is a boy. He is a boy. The pronoun he stands for Juan.</a:t>
            </a:r>
            <a:r>
              <a:rPr b="0" i="0" lang="en-US" sz="1200" u="none" strike="noStrike">
                <a:latin typeface="Calibri"/>
                <a:ea typeface="Calibri"/>
                <a:cs typeface="Calibri"/>
                <a:sym typeface="Calibri"/>
              </a:rPr>
              <a: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review objective pronouns. Provide an example: </a:t>
            </a:r>
            <a:r>
              <a:rPr b="0" i="1" lang="en-US" sz="1200" u="none" strike="noStrike">
                <a:latin typeface="Calibri"/>
                <a:ea typeface="Calibri"/>
                <a:cs typeface="Calibri"/>
                <a:sym typeface="Calibri"/>
              </a:rPr>
              <a:t>The ball hit Juan. The ball hit him</a:t>
            </a:r>
            <a:r>
              <a:rPr b="0" i="0" lang="en-US" sz="1200" u="none" strike="noStrike">
                <a:latin typeface="Calibri"/>
                <a:ea typeface="Calibri"/>
                <a:cs typeface="Calibri"/>
                <a:sym typeface="Calibri"/>
              </a:rPr>
              <a:t>. Ask students what </a:t>
            </a:r>
            <a:r>
              <a:rPr b="0" i="1" lang="en-US" sz="1200" u="none" strike="noStrike">
                <a:latin typeface="Calibri"/>
                <a:ea typeface="Calibri"/>
                <a:cs typeface="Calibri"/>
                <a:sym typeface="Calibri"/>
              </a:rPr>
              <a:t>him</a:t>
            </a:r>
            <a:r>
              <a:rPr b="0" i="0" lang="en-US" sz="1200" u="none" strike="noStrike">
                <a:latin typeface="Calibri"/>
                <a:ea typeface="Calibri"/>
                <a:cs typeface="Calibri"/>
                <a:sym typeface="Calibri"/>
              </a:rPr>
              <a:t> stands for</a:t>
            </a:r>
            <a:endParaRPr b="0" i="1"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Provide example sentences and call on different students to substitute an objective pronoun for the underlined word: Maria met </a:t>
            </a:r>
            <a:r>
              <a:rPr b="0" i="0" lang="en-US" sz="1200" u="sng" strike="noStrike">
                <a:latin typeface="Calibri"/>
                <a:ea typeface="Calibri"/>
                <a:cs typeface="Calibri"/>
                <a:sym typeface="Calibri"/>
              </a:rPr>
              <a:t>Lucy </a:t>
            </a:r>
            <a:r>
              <a:rPr b="0" i="0" lang="en-US" sz="1200" u="none" strike="noStrike">
                <a:latin typeface="Calibri"/>
                <a:ea typeface="Calibri"/>
                <a:cs typeface="Calibri"/>
                <a:sym typeface="Calibri"/>
              </a:rPr>
              <a:t>for lunch. Luka gave </a:t>
            </a:r>
            <a:r>
              <a:rPr b="0" i="0" lang="en-US" sz="1200" u="sng" strike="noStrike">
                <a:latin typeface="Calibri"/>
                <a:ea typeface="Calibri"/>
                <a:cs typeface="Calibri"/>
                <a:sym typeface="Calibri"/>
              </a:rPr>
              <a:t>Jared</a:t>
            </a:r>
            <a:r>
              <a:rPr b="0" i="0" lang="en-US" sz="1200" u="none" strike="noStrike">
                <a:latin typeface="Calibri"/>
                <a:ea typeface="Calibri"/>
                <a:cs typeface="Calibri"/>
                <a:sym typeface="Calibri"/>
              </a:rPr>
              <a:t> a present. Mia washed </a:t>
            </a:r>
            <a:r>
              <a:rPr b="0" i="0" lang="en-US" sz="1200" u="sng" strike="noStrike">
                <a:latin typeface="Calibri"/>
                <a:ea typeface="Calibri"/>
                <a:cs typeface="Calibri"/>
                <a:sym typeface="Calibri"/>
              </a:rPr>
              <a:t>the dog</a:t>
            </a:r>
            <a:r>
              <a:rPr b="0" i="0" lang="en-US" sz="1200" u="none" strike="noStrike">
                <a:latin typeface="Calibri"/>
                <a:ea typeface="Calibri"/>
                <a:cs typeface="Calibri"/>
                <a:sym typeface="Calibri"/>
              </a:rPr>
              <a:t>.</a:t>
            </a:r>
            <a:r>
              <a:rPr b="0" i="1" lang="en-US" sz="1200" u="none" strike="noStrike">
                <a:latin typeface="Calibri"/>
                <a:ea typeface="Calibri"/>
                <a:cs typeface="Calibri"/>
                <a:sym typeface="Calibri"/>
              </a:rPr>
              <a:t> </a:t>
            </a:r>
            <a:endParaRPr b="0" i="0" sz="1200" u="none" strike="noStrike">
              <a:latin typeface="Calibri"/>
              <a:ea typeface="Calibri"/>
              <a:cs typeface="Calibri"/>
              <a:sym typeface="Calibri"/>
            </a:endParaRPr>
          </a:p>
        </p:txBody>
      </p:sp>
      <p:sp>
        <p:nvSpPr>
          <p:cNvPr id="255" name="Google Shape;25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Hold up the zebra Picture Card. </a:t>
            </a:r>
            <a:r>
              <a:rPr b="0" i="1" lang="en-US" sz="1200" u="none" strike="noStrike">
                <a:latin typeface="Calibri"/>
                <a:ea typeface="Calibri"/>
                <a:cs typeface="Calibri"/>
                <a:sym typeface="Calibri"/>
              </a:rPr>
              <a:t>This is a picture of a zebra. Listen to the sounds in the word: /z/ -ebra. Listen to the sounds in the word: /z/ at the beginning of zebra. Say the sound /z/ with me</a:t>
            </a:r>
            <a:r>
              <a:rPr b="0" i="0" lang="en-US" sz="1200" u="none" strike="noStrike">
                <a:latin typeface="Calibri"/>
                <a:ea typeface="Calibri"/>
                <a:cs typeface="Calibri"/>
                <a:sym typeface="Calibri"/>
              </a:rPr>
              <a:t>. </a:t>
            </a:r>
            <a:r>
              <a:rPr b="1" lang="en-US"/>
              <a:t>Click path -&gt; Table of Contents -&gt; Unit 3 Week 3 Poetry-&gt; Lesson 1</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Turn over the card and show students the spelling of the word. Point to the z and say /z/. </a:t>
            </a:r>
            <a:r>
              <a:rPr b="0" i="1" lang="en-US" sz="1200" u="none" strike="noStrike">
                <a:latin typeface="Calibri"/>
                <a:ea typeface="Calibri"/>
                <a:cs typeface="Calibri"/>
                <a:sym typeface="Calibri"/>
              </a:rPr>
              <a:t>Do you hear the sound /z/? What letter spells the sound /z/?</a:t>
            </a:r>
            <a:r>
              <a:rPr b="0" i="0" lang="en-US" sz="1200" u="none" strike="noStrike">
                <a:latin typeface="Calibri"/>
                <a:ea typeface="Calibri"/>
                <a:cs typeface="Calibri"/>
                <a:sym typeface="Calibri"/>
              </a:rPr>
              <a:t> Have students identify the letter z. Write the letters Zz on the board. Have students trace the letters Zz in the air as you lead them.</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Point to the letters Zz on the board. Then display the word zip. Listen carefully to the following word: /z/ /i/ /p/. Do you hear the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sound /z/ in this word? Listen again: /z/ /i/ /p/. What letter spells the sound /z/ in zip? Have a volunteer point to the letter z in the word as students name the letter. Then display the following words, and have students decode them: zap, Zak, jazz.</a:t>
            </a:r>
            <a:endParaRPr i="1" sz="1200">
              <a:latin typeface="Calibri"/>
              <a:ea typeface="Calibri"/>
              <a:cs typeface="Calibri"/>
              <a:sym typeface="Calibri"/>
            </a:endParaRPr>
          </a:p>
        </p:txBody>
      </p:sp>
      <p:sp>
        <p:nvSpPr>
          <p:cNvPr id="280" name="Google Shape;28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102 of the Student Interactive.</a:t>
            </a:r>
            <a:endParaRPr b="1" sz="1200">
              <a:latin typeface="Calibri"/>
              <a:ea typeface="Calibri"/>
              <a:cs typeface="Calibri"/>
              <a:sym typeface="Calibri"/>
            </a:endParaRPr>
          </a:p>
        </p:txBody>
      </p:sp>
      <p:sp>
        <p:nvSpPr>
          <p:cNvPr id="294" name="Google Shape;29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Tell students that high-frequency words are words that they will hear and see over and over in texts.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Write and read the sight words down, her, and how.  Have students</a:t>
            </a:r>
            <a:endParaRPr/>
          </a:p>
          <a:p>
            <a:pPr indent="-204214" lvl="0" marL="566928" rtl="0" algn="l">
              <a:lnSpc>
                <a:spcPct val="100000"/>
              </a:lnSpc>
              <a:spcBef>
                <a:spcPts val="0"/>
              </a:spcBef>
              <a:spcAft>
                <a:spcPts val="0"/>
              </a:spcAft>
              <a:buClr>
                <a:schemeClr val="dk1"/>
              </a:buClr>
              <a:buSzPts val="1200"/>
              <a:buFont typeface="Calibri"/>
              <a:buChar char="●"/>
            </a:pPr>
            <a:r>
              <a:rPr i="0" lang="en-US" u="none" strike="noStrike"/>
              <a:t>repeat the words after you.</a:t>
            </a:r>
            <a:endParaRPr/>
          </a:p>
          <a:p>
            <a:pPr indent="-204214" lvl="0" marL="566928" rtl="0" algn="l">
              <a:lnSpc>
                <a:spcPct val="100000"/>
              </a:lnSpc>
              <a:spcBef>
                <a:spcPts val="0"/>
              </a:spcBef>
              <a:spcAft>
                <a:spcPts val="0"/>
              </a:spcAft>
              <a:buClr>
                <a:schemeClr val="dk1"/>
              </a:buClr>
              <a:buSzPts val="1200"/>
              <a:buFont typeface="Calibri"/>
              <a:buChar char="●"/>
            </a:pPr>
            <a:r>
              <a:rPr i="0" lang="en-US" u="none" strike="noStrike"/>
              <a:t>spell each word, slapping their knees as they say each letter.</a:t>
            </a:r>
            <a:endParaRPr i="0" u="none" strike="noStrike"/>
          </a:p>
        </p:txBody>
      </p:sp>
      <p:sp>
        <p:nvSpPr>
          <p:cNvPr id="307" name="Google Shape;30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you will start by learning some words that are in the text. Introduce the words fast, soon, down, and great.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Prompt students to share what they know about the words. </a:t>
            </a:r>
            <a:r>
              <a:rPr b="0" i="1" lang="en-US" sz="1200" u="none" strike="noStrike">
                <a:latin typeface="Calibri"/>
                <a:ea typeface="Calibri"/>
                <a:cs typeface="Calibri"/>
                <a:sym typeface="Calibri"/>
              </a:rPr>
              <a:t>Tell me something that is fast. What are you going to do soon? What ways can you go down a hill? Tell me what food you think is great.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these words will help them understand what the text is about.</a:t>
            </a:r>
            <a:endParaRPr i="0" sz="1200">
              <a:latin typeface="Calibri"/>
              <a:ea typeface="Calibri"/>
              <a:cs typeface="Calibri"/>
              <a:sym typeface="Calibri"/>
            </a:endParaRPr>
          </a:p>
        </p:txBody>
      </p:sp>
      <p:sp>
        <p:nvSpPr>
          <p:cNvPr id="320" name="Google Shape;32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000"/>
              <a:buFont typeface="Calibri"/>
              <a:buAutoNum type="arabicPeriod"/>
            </a:pPr>
            <a:r>
              <a:rPr b="0" i="0" lang="en-US" sz="1200" u="none" strike="noStrike">
                <a:latin typeface="Calibri"/>
                <a:ea typeface="Calibri"/>
                <a:cs typeface="Calibri"/>
                <a:sym typeface="Calibri"/>
              </a:rPr>
              <a:t>Tell students that when they read, they should start at the top and move from left to right. When they get to the end of a line, they should move to the start of the next line and continue reading.</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Model reading from top to bottom and from left to right with return sweep.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have students follow along as you read “Meet the Illustrator” on p. 114 in the Student Interactive.</a:t>
            </a:r>
            <a:endParaRPr i="0" sz="1200">
              <a:latin typeface="Calibri"/>
              <a:ea typeface="Calibri"/>
              <a:cs typeface="Calibri"/>
              <a:sym typeface="Calibri"/>
            </a:endParaRPr>
          </a:p>
        </p:txBody>
      </p:sp>
      <p:sp>
        <p:nvSpPr>
          <p:cNvPr id="335" name="Google Shape;335;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Have students point to the title of the selection on p. 115 of the Student Interactive and read it aloud with you. Have them point to the illustrator’s name. Read aloud the information about the illustrator.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Then guide students as they generate, or ask, questions that will help them learn from and understand the text.</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Explain that if students do not understand something, they can make adjustments by rereading, using background knowledge, or checking for visual cues.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Have students monitor their comprehension as they read. If students’ understanding of the text breaks down, prompt them to make adjustments by rereading and looking at the illustrations.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First Read Strategies</a:t>
            </a:r>
            <a:endParaRPr/>
          </a:p>
          <a:p>
            <a:pPr indent="-204214" lvl="0" marL="566928" rtl="0" algn="l">
              <a:lnSpc>
                <a:spcPct val="100000"/>
              </a:lnSpc>
              <a:spcBef>
                <a:spcPts val="0"/>
              </a:spcBef>
              <a:spcAft>
                <a:spcPts val="0"/>
              </a:spcAft>
              <a:buClr>
                <a:schemeClr val="dk1"/>
              </a:buClr>
              <a:buSzPts val="1200"/>
              <a:buChar char="●"/>
            </a:pPr>
            <a:r>
              <a:rPr b="1" i="0" lang="en-US" u="none" strike="noStrike"/>
              <a:t>READ </a:t>
            </a:r>
            <a:r>
              <a:rPr i="0" lang="en-US" u="none" strike="noStrike"/>
              <a:t>Read or listen to the text. During the first read, students should try to understand the text.</a:t>
            </a:r>
            <a:endParaRPr/>
          </a:p>
          <a:p>
            <a:pPr indent="-204214" lvl="0" marL="566928" rtl="0" algn="l">
              <a:lnSpc>
                <a:spcPct val="100000"/>
              </a:lnSpc>
              <a:spcBef>
                <a:spcPts val="0"/>
              </a:spcBef>
              <a:spcAft>
                <a:spcPts val="0"/>
              </a:spcAft>
              <a:buClr>
                <a:schemeClr val="dk1"/>
              </a:buClr>
              <a:buSzPts val="1200"/>
              <a:buChar char="●"/>
            </a:pPr>
            <a:r>
              <a:rPr b="1" i="0" lang="en-US" u="none" strike="noStrike"/>
              <a:t>LOOK </a:t>
            </a:r>
            <a:r>
              <a:rPr i="0" lang="en-US" u="none" strike="noStrike"/>
              <a:t>Look at the pictures to understand the text.</a:t>
            </a:r>
            <a:endParaRPr/>
          </a:p>
          <a:p>
            <a:pPr indent="-204214" lvl="0" marL="566928" rtl="0" algn="l">
              <a:lnSpc>
                <a:spcPct val="100000"/>
              </a:lnSpc>
              <a:spcBef>
                <a:spcPts val="0"/>
              </a:spcBef>
              <a:spcAft>
                <a:spcPts val="0"/>
              </a:spcAft>
              <a:buClr>
                <a:schemeClr val="dk1"/>
              </a:buClr>
              <a:buSzPts val="1200"/>
              <a:buChar char="●"/>
            </a:pPr>
            <a:r>
              <a:rPr b="1" i="0" lang="en-US" u="none" strike="noStrike"/>
              <a:t>ASK </a:t>
            </a:r>
            <a:r>
              <a:rPr i="0" lang="en-US" u="none" strike="noStrike"/>
              <a:t>Ask questions about the text to deepen understanding.</a:t>
            </a:r>
            <a:endParaRPr/>
          </a:p>
          <a:p>
            <a:pPr indent="-204214" lvl="0" marL="566928" rtl="0" algn="l">
              <a:lnSpc>
                <a:spcPct val="100000"/>
              </a:lnSpc>
              <a:spcBef>
                <a:spcPts val="0"/>
              </a:spcBef>
              <a:spcAft>
                <a:spcPts val="0"/>
              </a:spcAft>
              <a:buClr>
                <a:schemeClr val="dk1"/>
              </a:buClr>
              <a:buSzPts val="1200"/>
              <a:buChar char="●"/>
            </a:pPr>
            <a:r>
              <a:rPr b="1" i="0" lang="en-US" u="none" strike="noStrike"/>
              <a:t>TALK </a:t>
            </a:r>
            <a:r>
              <a:rPr i="0" lang="en-US" u="none" strike="noStrike"/>
              <a:t>Talk to a partner about the text.</a:t>
            </a:r>
            <a:endParaRPr i="0" u="none" strike="noStrike"/>
          </a:p>
          <a:p>
            <a:pPr indent="-128016" lvl="0" marL="128016" rtl="0" algn="l">
              <a:lnSpc>
                <a:spcPct val="100000"/>
              </a:lnSpc>
              <a:spcBef>
                <a:spcPts val="0"/>
              </a:spcBef>
              <a:spcAft>
                <a:spcPts val="0"/>
              </a:spcAft>
              <a:buClr>
                <a:schemeClr val="dk1"/>
              </a:buClr>
              <a:buSzPts val="1200"/>
              <a:buFont typeface="Calibri"/>
              <a:buAutoNum type="arabicPeriod"/>
            </a:pPr>
            <a:r>
              <a:rPr i="0" lang="en-US" u="none" strike="noStrike"/>
              <a:t>Students may read the text independently, in pairs, or as a whole class. Use the First Read notes to help students connect with the text and guide their understanding.</a:t>
            </a:r>
            <a:endParaRPr/>
          </a:p>
        </p:txBody>
      </p:sp>
      <p:sp>
        <p:nvSpPr>
          <p:cNvPr id="348" name="Google Shape;34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Read together.</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THINK ALOUD </a:t>
            </a:r>
            <a:r>
              <a:rPr i="0" lang="en-US" sz="1200" u="none" strike="noStrike"/>
              <a:t>After reading aloud the title, say: </a:t>
            </a:r>
            <a:r>
              <a:rPr i="1" lang="en-US" sz="1200" u="none" strike="noStrike"/>
              <a:t>This is a poem about a duck. What is a duck? A duck is a kind of bird. There is another meaning for the word duck. It means get out of the way.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Have students work with a partner and use both meanings of the word duck in sentences. Tell them to use the illustrations in the text to help them.</a:t>
            </a:r>
            <a:endParaRPr i="1" sz="1200" u="none" strike="noStrike"/>
          </a:p>
        </p:txBody>
      </p:sp>
      <p:sp>
        <p:nvSpPr>
          <p:cNvPr id="360" name="Google Shape;36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a:t>
            </a:r>
            <a:r>
              <a:rPr lang="en-US">
                <a:solidFill>
                  <a:srgbClr val="000000"/>
                </a:solidFill>
              </a:rPr>
              <a:t>t</a:t>
            </a:r>
            <a:r>
              <a:rPr b="0" i="0" lang="en-US" u="none" strike="noStrike">
                <a:solidFill>
                  <a:srgbClr val="000000"/>
                </a:solidFill>
                <a:latin typeface="Calibri"/>
                <a:ea typeface="Calibri"/>
                <a:cs typeface="Calibri"/>
                <a:sym typeface="Calibri"/>
              </a:rPr>
              <a:t>ogether.</a:t>
            </a:r>
            <a:endParaRPr>
              <a:latin typeface="Calibri"/>
              <a:ea typeface="Calibri"/>
              <a:cs typeface="Calibri"/>
              <a:sym typeface="Calibri"/>
            </a:endParaRPr>
          </a:p>
        </p:txBody>
      </p:sp>
      <p:sp>
        <p:nvSpPr>
          <p:cNvPr id="373" name="Google Shape;37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Read </a:t>
            </a:r>
            <a:r>
              <a:rPr lang="en-US"/>
              <a:t>t</a:t>
            </a:r>
            <a:r>
              <a:rPr i="0" lang="en-US" sz="1200" u="none" strike="noStrike">
                <a:latin typeface="Calibri"/>
                <a:ea typeface="Calibri"/>
                <a:cs typeface="Calibri"/>
                <a:sym typeface="Calibri"/>
              </a:rPr>
              <a:t>ogether. </a:t>
            </a:r>
            <a:endParaRPr/>
          </a:p>
          <a:p>
            <a:pPr indent="-155448" lvl="0" marL="15544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Think Aloud </a:t>
            </a:r>
            <a:r>
              <a:rPr b="0" i="1" lang="en-US" sz="1200" u="none" strike="noStrike">
                <a:latin typeface="Calibri"/>
                <a:ea typeface="Calibri"/>
                <a:cs typeface="Calibri"/>
                <a:sym typeface="Calibri"/>
              </a:rPr>
              <a:t>I read the word down on page 123, but I don’t know what it means. What can I do? I am going to reread</a:t>
            </a:r>
            <a:r>
              <a:rPr lang="en-US"/>
              <a:t> </a:t>
            </a:r>
            <a:r>
              <a:rPr b="0" i="1" lang="en-US" sz="1200" u="none" strike="noStrike">
                <a:latin typeface="Calibri"/>
                <a:ea typeface="Calibri"/>
                <a:cs typeface="Calibri"/>
                <a:sym typeface="Calibri"/>
              </a:rPr>
              <a:t>the text and look at the pictures to find out. The text says that the mouse ran down the clock. I can look at the illustrations to clarify the meaning of the word. In the pictures, I see the mouse running up and then down the clock. I see that down means “to go</a:t>
            </a:r>
            <a:r>
              <a:rPr lang="en-US"/>
              <a:t> </a:t>
            </a:r>
            <a:r>
              <a:rPr b="0" i="1" lang="en-US" sz="1200" u="none" strike="noStrike">
                <a:latin typeface="Calibri"/>
                <a:ea typeface="Calibri"/>
                <a:cs typeface="Calibri"/>
                <a:sym typeface="Calibri"/>
              </a:rPr>
              <a:t>lower.”</a:t>
            </a:r>
            <a:br>
              <a:rPr i="1" lang="en-US"/>
            </a:br>
            <a:endParaRPr i="1" u="none" strike="noStrike"/>
          </a:p>
        </p:txBody>
      </p:sp>
      <p:sp>
        <p:nvSpPr>
          <p:cNvPr id="385" name="Google Shape;38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br>
              <a:rPr lang="en-US"/>
            </a:br>
            <a:endParaRPr i="0" u="none" strike="noStrike">
              <a:solidFill>
                <a:srgbClr val="000000"/>
              </a:solidFill>
            </a:endParaRPr>
          </a:p>
        </p:txBody>
      </p:sp>
      <p:sp>
        <p:nvSpPr>
          <p:cNvPr id="398" name="Google Shape;39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Use these suggestions to prompt students’ initial responses to Poetry Collection.</a:t>
            </a:r>
            <a:endParaRPr/>
          </a:p>
          <a:p>
            <a:pPr indent="-304800" lvl="0" marL="667512" rtl="0" algn="l">
              <a:lnSpc>
                <a:spcPct val="100000"/>
              </a:lnSpc>
              <a:spcBef>
                <a:spcPts val="0"/>
              </a:spcBef>
              <a:spcAft>
                <a:spcPts val="0"/>
              </a:spcAft>
              <a:buClr>
                <a:schemeClr val="dk1"/>
              </a:buClr>
              <a:buSzPts val="1200"/>
              <a:buFont typeface="Calibri"/>
              <a:buChar char="●"/>
            </a:pPr>
            <a:r>
              <a:rPr i="0" lang="en-US" u="none" strike="noStrike"/>
              <a:t>Brainstorm </a:t>
            </a:r>
            <a:r>
              <a:rPr i="1" lang="en-US" u="none" strike="noStrike"/>
              <a:t>What was similar about all three poems?</a:t>
            </a:r>
            <a:endParaRPr/>
          </a:p>
          <a:p>
            <a:pPr indent="-304800" lvl="0" marL="667512" rtl="0" algn="l">
              <a:lnSpc>
                <a:spcPct val="100000"/>
              </a:lnSpc>
              <a:spcBef>
                <a:spcPts val="0"/>
              </a:spcBef>
              <a:spcAft>
                <a:spcPts val="0"/>
              </a:spcAft>
              <a:buClr>
                <a:schemeClr val="dk1"/>
              </a:buClr>
              <a:buSzPts val="1200"/>
              <a:buFont typeface="Calibri"/>
              <a:buChar char="●"/>
            </a:pPr>
            <a:r>
              <a:rPr i="0" lang="en-US" u="none" strike="noStrike"/>
              <a:t>Discuss </a:t>
            </a:r>
            <a:r>
              <a:rPr i="1" lang="en-US" u="none" strike="noStrike"/>
              <a:t>Which poem did you like the best? What did you like about it?</a:t>
            </a:r>
            <a:br>
              <a:rPr i="1" lang="en-US"/>
            </a:br>
            <a:endParaRPr i="1" u="none" strike="noStrike"/>
          </a:p>
        </p:txBody>
      </p:sp>
      <p:sp>
        <p:nvSpPr>
          <p:cNvPr id="410" name="Google Shape;41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1440" lvl="0" marL="91440" rtl="0" algn="l">
              <a:lnSpc>
                <a:spcPct val="100000"/>
              </a:lnSpc>
              <a:spcBef>
                <a:spcPts val="0"/>
              </a:spcBef>
              <a:spcAft>
                <a:spcPts val="0"/>
              </a:spcAft>
              <a:buClr>
                <a:schemeClr val="dk1"/>
              </a:buClr>
              <a:buSzPts val="1200"/>
              <a:buFont typeface="Calibri"/>
              <a:buAutoNum type="arabicPeriod"/>
            </a:pPr>
            <a:r>
              <a:rPr i="0" lang="en-US" u="none" strike="noStrike"/>
              <a:t>Knowing the meanings of the words fast, soon, down, and great helps you understand the poems. Some words have more than one meaning.</a:t>
            </a:r>
            <a:endParaRPr/>
          </a:p>
          <a:p>
            <a:pPr indent="-204214" lvl="0" marL="566928" rtl="0" algn="l">
              <a:lnSpc>
                <a:spcPct val="100000"/>
              </a:lnSpc>
              <a:spcBef>
                <a:spcPts val="0"/>
              </a:spcBef>
              <a:spcAft>
                <a:spcPts val="0"/>
              </a:spcAft>
              <a:buClr>
                <a:schemeClr val="dk1"/>
              </a:buClr>
              <a:buSzPts val="1200"/>
              <a:buFont typeface="Calibri"/>
              <a:buChar char="●"/>
            </a:pPr>
            <a:r>
              <a:rPr i="1" lang="en-US" u="none" strike="noStrike"/>
              <a:t>Read the word. Can it have more than one meaning?</a:t>
            </a:r>
            <a:endParaRPr/>
          </a:p>
          <a:p>
            <a:pPr indent="-204214" lvl="0" marL="566928" rtl="0" algn="l">
              <a:lnSpc>
                <a:spcPct val="100000"/>
              </a:lnSpc>
              <a:spcBef>
                <a:spcPts val="0"/>
              </a:spcBef>
              <a:spcAft>
                <a:spcPts val="0"/>
              </a:spcAft>
              <a:buClr>
                <a:schemeClr val="dk1"/>
              </a:buClr>
              <a:buSzPts val="1200"/>
              <a:buFont typeface="Calibri"/>
              <a:buChar char="●"/>
            </a:pPr>
            <a:r>
              <a:rPr i="1" lang="en-US" u="none" strike="noStrike"/>
              <a:t>Use the pictures to help you think about the meaning of the word.</a:t>
            </a:r>
            <a:endParaRPr/>
          </a:p>
          <a:p>
            <a:pPr indent="-91440" lvl="0" marL="91440" rtl="0" algn="l">
              <a:lnSpc>
                <a:spcPct val="100000"/>
              </a:lnSpc>
              <a:spcBef>
                <a:spcPts val="0"/>
              </a:spcBef>
              <a:spcAft>
                <a:spcPts val="0"/>
              </a:spcAft>
              <a:buClr>
                <a:schemeClr val="dk1"/>
              </a:buClr>
              <a:buSzPts val="1200"/>
              <a:buFont typeface="Calibri"/>
              <a:buAutoNum type="arabicPeriod"/>
            </a:pPr>
            <a:r>
              <a:rPr i="0" lang="en-US" u="none" strike="noStrike"/>
              <a:t>Have students turn to p. 124 in the Student Interactive. </a:t>
            </a:r>
            <a:endParaRPr/>
          </a:p>
          <a:p>
            <a:pPr indent="-91440" lvl="0" marL="91440" rtl="0" algn="l">
              <a:lnSpc>
                <a:spcPct val="100000"/>
              </a:lnSpc>
              <a:spcBef>
                <a:spcPts val="0"/>
              </a:spcBef>
              <a:spcAft>
                <a:spcPts val="0"/>
              </a:spcAft>
              <a:buClr>
                <a:schemeClr val="dk1"/>
              </a:buClr>
              <a:buSzPts val="1200"/>
              <a:buFont typeface="Calibri"/>
              <a:buAutoNum type="arabicPeriod"/>
            </a:pPr>
            <a:r>
              <a:rPr i="0" lang="en-US" u="none" strike="noStrike"/>
              <a:t>Read aloud the first sentence. </a:t>
            </a:r>
            <a:r>
              <a:rPr i="1" lang="en-US" u="none" strike="noStrike"/>
              <a:t>I’m looking for a word that has the same meaning as big. I know that words can have more than one meaning. I can say that I had a great time, meaning I had a wonderful time. But I know that great can also mean something big. </a:t>
            </a:r>
            <a:endParaRPr/>
          </a:p>
          <a:p>
            <a:pPr indent="-91440" lvl="0" marL="91440" rtl="0" algn="l">
              <a:lnSpc>
                <a:spcPct val="100000"/>
              </a:lnSpc>
              <a:spcBef>
                <a:spcPts val="0"/>
              </a:spcBef>
              <a:spcAft>
                <a:spcPts val="0"/>
              </a:spcAft>
              <a:buClr>
                <a:schemeClr val="dk1"/>
              </a:buClr>
              <a:buSzPts val="1200"/>
              <a:buFont typeface="Calibri"/>
              <a:buAutoNum type="arabicPeriod"/>
            </a:pPr>
            <a:r>
              <a:rPr i="0" lang="en-US" u="none" strike="noStrike"/>
              <a:t>Ask students to write the word great</a:t>
            </a:r>
            <a:r>
              <a:rPr i="1" lang="en-US" u="none" strike="noStrike"/>
              <a:t>. </a:t>
            </a:r>
            <a:r>
              <a:rPr i="0" lang="en-US" u="none" strike="noStrike"/>
              <a:t>Have them read the sentence aloud using the word great in place of big.</a:t>
            </a:r>
            <a:endParaRPr/>
          </a:p>
          <a:p>
            <a:pPr indent="-91440" lvl="0" marL="91440" rtl="0" algn="l">
              <a:lnSpc>
                <a:spcPct val="100000"/>
              </a:lnSpc>
              <a:spcBef>
                <a:spcPts val="0"/>
              </a:spcBef>
              <a:spcAft>
                <a:spcPts val="0"/>
              </a:spcAft>
              <a:buClr>
                <a:schemeClr val="dk1"/>
              </a:buClr>
              <a:buSzPts val="1200"/>
              <a:buFont typeface="Calibri"/>
              <a:buAutoNum type="arabicPeriod"/>
            </a:pPr>
            <a:r>
              <a:rPr i="0" lang="en-US" u="none" strike="noStrike"/>
              <a:t>Have students use the strategies for developing vocabulary.</a:t>
            </a:r>
            <a:endParaRPr/>
          </a:p>
          <a:p>
            <a:pPr indent="-91440" lvl="0" marL="91440" rtl="0" algn="l">
              <a:lnSpc>
                <a:spcPct val="100000"/>
              </a:lnSpc>
              <a:spcBef>
                <a:spcPts val="0"/>
              </a:spcBef>
              <a:spcAft>
                <a:spcPts val="0"/>
              </a:spcAft>
              <a:buClr>
                <a:schemeClr val="dk1"/>
              </a:buClr>
              <a:buSzPts val="1200"/>
              <a:buFont typeface="Calibri"/>
              <a:buAutoNum type="arabicPeriod"/>
            </a:pPr>
            <a:r>
              <a:rPr i="0" lang="en-US" u="none" strike="noStrike"/>
              <a:t>Have students practice developing vocabulary by completing p. 124 in the Student Interactive.</a:t>
            </a:r>
            <a:endParaRPr i="1" u="none" strike="noStrike"/>
          </a:p>
        </p:txBody>
      </p:sp>
      <p:sp>
        <p:nvSpPr>
          <p:cNvPr id="422" name="Google Shape;42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the Check for Understanding on p. 125 of the Student Interactive.</a:t>
            </a:r>
            <a:endParaRPr sz="1200">
              <a:latin typeface="Calibri"/>
              <a:ea typeface="Calibri"/>
              <a:cs typeface="Calibri"/>
              <a:sym typeface="Calibri"/>
            </a:endParaRPr>
          </a:p>
        </p:txBody>
      </p:sp>
      <p:sp>
        <p:nvSpPr>
          <p:cNvPr id="435" name="Google Shape;43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 beginning of a story is important because it introduces the setting, characters, and the action. Hold up a book from your stack. Say: </a:t>
            </a:r>
            <a:r>
              <a:rPr b="0" i="1" lang="en-US" sz="1200" u="none" strike="noStrike">
                <a:latin typeface="Calibri"/>
                <a:ea typeface="Calibri"/>
                <a:cs typeface="Calibri"/>
                <a:sym typeface="Calibri"/>
              </a:rPr>
              <a:t>The author of this book wrote a beginning. The beginning tells us the characters, setting, and first event.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Do a Think Aloud to discuss the characters and setting. Then prompt students to listen for the first event as you read the story to them.</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After reading, return to the beginning of the book and point out the first event. Then say: </a:t>
            </a:r>
            <a:r>
              <a:rPr b="0" i="1" lang="en-US" sz="1200" u="none" strike="noStrike">
                <a:latin typeface="Calibri"/>
                <a:ea typeface="Calibri"/>
                <a:cs typeface="Calibri"/>
                <a:sym typeface="Calibri"/>
              </a:rPr>
              <a:t>Usually, the first event in the book introduces a problem. When I read the beginning of a book, I find out what the rest of the book will be about, or what problem the characters are trying to solve. When I read the beginning, I also find out who the characters are. I find out the setting, when and where the story takes place. All of this information is at the beginning of a book.</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Show another book from your stack and read only the beginning. Ask students to name the characters, the setting, and the first event</a:t>
            </a:r>
            <a:r>
              <a:rPr b="0" i="1" lang="en-US" sz="1200" u="none" strike="noStrike">
                <a:latin typeface="Calibri"/>
                <a:ea typeface="Calibri"/>
                <a:cs typeface="Calibri"/>
                <a:sym typeface="Calibri"/>
              </a:rPr>
              <a:t>. We only read the beginning of this book, but can you tell what the rest of the book will be about? Are you interested enough to keep reading?</a:t>
            </a:r>
            <a:endParaRPr/>
          </a:p>
          <a:p>
            <a:pPr indent="-228600" lvl="0" marL="457200" rtl="0" algn="l">
              <a:lnSpc>
                <a:spcPct val="100000"/>
              </a:lnSpc>
              <a:spcBef>
                <a:spcPts val="0"/>
              </a:spcBef>
              <a:spcAft>
                <a:spcPts val="0"/>
              </a:spcAft>
              <a:buSzPts val="1400"/>
              <a:buNone/>
            </a:pPr>
            <a:r>
              <a:t/>
            </a:r>
            <a:endParaRPr b="0" i="1" sz="1200" u="none" strike="noStrike">
              <a:latin typeface="Calibri"/>
              <a:ea typeface="Calibri"/>
              <a:cs typeface="Calibri"/>
              <a:sym typeface="Calibri"/>
            </a:endParaRPr>
          </a:p>
        </p:txBody>
      </p:sp>
      <p:sp>
        <p:nvSpPr>
          <p:cNvPr id="448" name="Google Shape;44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During independent writing time, tell students to brainstorm characters, settings, and events for the beginning of their story. They should use what they brainstormed to compose the beginning of their story and then continue writing.</a:t>
            </a:r>
            <a:endParaRPr/>
          </a:p>
          <a:p>
            <a:pPr indent="-204214" lvl="0" marL="566928"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MODELED Read a stack text aloud and point out the characters, setting, and first event of the story.</a:t>
            </a:r>
            <a:endParaRPr/>
          </a:p>
          <a:p>
            <a:pPr indent="-204214" lvl="0" marL="566928"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SHARED Brainstorm story beginnings with students, helping them to choose one for their story.</a:t>
            </a:r>
            <a:endParaRPr/>
          </a:p>
          <a:p>
            <a:pPr indent="-204214" lvl="0" marL="566928"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GUIDED Ask questions to help students identify an action for their characters and the setting.</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Call on students with whom you conferred to share their story beginnings with the class. Prompt students to talk about their ideas and how they chose this one for the beginning.</a:t>
            </a:r>
            <a:endParaRPr/>
          </a:p>
        </p:txBody>
      </p:sp>
      <p:sp>
        <p:nvSpPr>
          <p:cNvPr id="459" name="Google Shape;45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Use the Alphabet Cards and review the letters of the alphabet. Ask students to name them.</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point to and name the letters at the top of p. 130 in the Student Interactive.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say: </a:t>
            </a:r>
            <a:r>
              <a:rPr b="0" i="1" lang="en-US" sz="1200" u="none" strike="noStrike">
                <a:latin typeface="Calibri"/>
                <a:ea typeface="Calibri"/>
                <a:cs typeface="Calibri"/>
                <a:sym typeface="Calibri"/>
              </a:rPr>
              <a:t>These are lowercase letters. I know that letters have an uppercase form and a lowercase form. I use uppercase letters for names and at the start of a sentence. It’s important to recognize both uppercase and lowercase letters. I see a picture of a dog. I know dog starts with the letter d. I need to write in the lowercase form of the letter d.</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Next have students look at the picture of the fish next to the uppercase F. Ask students what they see in the picture and what letter it starts with. Have them write the lowercase letter f.</a:t>
            </a:r>
            <a:endParaRPr b="0" i="0" sz="1200" u="none" strike="noStrike">
              <a:latin typeface="Calibri"/>
              <a:ea typeface="Calibri"/>
              <a:cs typeface="Calibri"/>
              <a:sym typeface="Calibri"/>
            </a:endParaRPr>
          </a:p>
        </p:txBody>
      </p:sp>
      <p:sp>
        <p:nvSpPr>
          <p:cNvPr id="472" name="Google Shape;47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they will learn about another kind of pronoun. Possessive case pronouns show ownership, or belonging.</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 </a:t>
            </a:r>
            <a:r>
              <a:rPr b="0" i="1" lang="en-US" sz="1200" u="none" strike="noStrike">
                <a:latin typeface="Calibri"/>
                <a:ea typeface="Calibri"/>
                <a:cs typeface="Calibri"/>
                <a:sym typeface="Calibri"/>
              </a:rPr>
              <a:t>The book belongs to Mia. It is Mia’s book. I do not have to repeat Mia’s name in the second sentence. I can use a pronoun: The book belongs to Mia. It is her book</a:t>
            </a:r>
            <a:r>
              <a:rPr b="0" i="0" lang="en-US" sz="1200" u="none" strike="noStrike">
                <a:latin typeface="Calibri"/>
                <a:ea typeface="Calibri"/>
                <a:cs typeface="Calibri"/>
                <a:sym typeface="Calibri"/>
              </a:rPr>
              <a: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Provide examples of possessive pronouns: mine, your/yours, her/hers, his, their/theirs.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Call on different students to say oral sentences using one of the possessive pronouns.</a:t>
            </a:r>
            <a:endParaRPr b="0" i="0" sz="1200" u="none" strike="noStrike">
              <a:latin typeface="Calibri"/>
              <a:ea typeface="Calibri"/>
              <a:cs typeface="Calibri"/>
              <a:sym typeface="Calibri"/>
            </a:endParaRPr>
          </a:p>
        </p:txBody>
      </p:sp>
      <p:sp>
        <p:nvSpPr>
          <p:cNvPr id="485" name="Google Shape;48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Today we are going to learn a new sound. Listen carefully: /kw/ /kw/ /kw/. The sound /kw/ is made by opening your mouth a little and letting out a small puff of air as you make the sound /kw/. </a:t>
            </a:r>
            <a:r>
              <a:rPr b="0" i="0" lang="en-US" sz="1200" u="none" strike="noStrike">
                <a:latin typeface="Calibri"/>
                <a:ea typeface="Calibri"/>
                <a:cs typeface="Calibri"/>
                <a:sym typeface="Calibri"/>
              </a:rPr>
              <a:t>Model the sound.</a:t>
            </a:r>
            <a:endParaRPr/>
          </a:p>
          <a:p>
            <a:pPr indent="-137160" lvl="0" marL="13716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This is a picture of a queen. Listen to the beginning sound as I say this word: /kw/ -een. What sound does queen begin with? </a:t>
            </a:r>
            <a:r>
              <a:rPr b="0" i="0" lang="en-US" sz="1200" u="none" strike="noStrike">
                <a:latin typeface="Calibri"/>
                <a:ea typeface="Calibri"/>
                <a:cs typeface="Calibri"/>
                <a:sym typeface="Calibri"/>
              </a:rPr>
              <a:t>Students should supply the sound /kw/.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 the following words and have students give a thumbs-up if they hear the sound /kw/ at the onset of a word: </a:t>
            </a:r>
            <a:r>
              <a:rPr b="0" i="1" lang="en-US" sz="1200" u="none" strike="noStrike">
                <a:latin typeface="Calibri"/>
                <a:ea typeface="Calibri"/>
                <a:cs typeface="Calibri"/>
                <a:sym typeface="Calibri"/>
              </a:rPr>
              <a:t>quick, lip, queen, log, quilt, quiet, long.</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point to the picture of the bird on p. 103 of the Student Interactive. </a:t>
            </a:r>
            <a:r>
              <a:rPr b="0" i="1" lang="en-US" sz="1200" u="none" strike="noStrike">
                <a:latin typeface="Calibri"/>
                <a:ea typeface="Calibri"/>
                <a:cs typeface="Calibri"/>
                <a:sym typeface="Calibri"/>
              </a:rPr>
              <a:t>This bird is called a quail. Listen to the sounds in the word: /kw/ -ail. Quail has the sound /kw/ at the beginning, so we will circle the picture.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the page.</a:t>
            </a:r>
            <a:endParaRPr i="1" sz="1200">
              <a:latin typeface="Calibri"/>
              <a:ea typeface="Calibri"/>
              <a:cs typeface="Calibri"/>
              <a:sym typeface="Calibri"/>
            </a:endParaRPr>
          </a:p>
        </p:txBody>
      </p:sp>
      <p:sp>
        <p:nvSpPr>
          <p:cNvPr id="507" name="Google Shape;50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Tell students that the sound /kw/ is spelled qu. The letter q is usually followed by the letter u.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Display the Qq Alphabet Card. Point to the picture of the queen and tell students the word queen begins with qu. Point to the letters on the card, and tell students the names of these letters are uppercase Q and lowercase q. </a:t>
            </a:r>
            <a:r>
              <a:rPr b="1" lang="en-US"/>
              <a:t>lick path -&gt; Table of Contents -&gt; Unit 3 Week 3 Poetry-&gt; Lesson 3</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Write Qu and qu on the board and slowly trace the letters as you say the sound /kw/.</a:t>
            </a:r>
            <a:endParaRPr/>
          </a:p>
          <a:p>
            <a:pPr indent="0" lvl="0" marL="137160" rtl="0" algn="l">
              <a:lnSpc>
                <a:spcPct val="100000"/>
              </a:lnSpc>
              <a:spcBef>
                <a:spcPts val="0"/>
              </a:spcBef>
              <a:spcAft>
                <a:spcPts val="0"/>
              </a:spcAft>
              <a:buSzPts val="1400"/>
              <a:buNone/>
            </a:pPr>
            <a:r>
              <a:t/>
            </a:r>
            <a:endParaRPr b="1" i="0"/>
          </a:p>
        </p:txBody>
      </p:sp>
      <p:sp>
        <p:nvSpPr>
          <p:cNvPr id="520" name="Google Shape;520;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30da85a07d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30da85a07d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Have students turn to p. 104 in the Student Interactive. </a:t>
            </a:r>
            <a:r>
              <a:rPr i="1" lang="en-US" u="none" strike="noStrike"/>
              <a:t>Let’s look at the first picture, queen, and listen to the beginning sound: /kw/ -een. Do you hear the sound /kw/ at the beginning of queen? Yes, so let’s circle the picture and trace the letters on the lines.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Students should trace the uppercase and lowercase letters.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Name the picture words on p. 104 with students, and have them complete the activity.</a:t>
            </a:r>
            <a:endParaRPr b="1" i="0"/>
          </a:p>
        </p:txBody>
      </p:sp>
      <p:sp>
        <p:nvSpPr>
          <p:cNvPr id="532" name="Google Shape;532;g230da85a07d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today they are going to work with this week’s high-frequency words. Have students read the words at the top of p. 105 in the Student Interactive with you: her, how, down.</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look at the words at the top of p. 105. Tell them to identify and point to each word when you say it. Say </a:t>
            </a:r>
            <a:r>
              <a:rPr b="0" i="1" lang="en-US" sz="1200" u="none" strike="noStrike">
                <a:latin typeface="Calibri"/>
                <a:ea typeface="Calibri"/>
                <a:cs typeface="Calibri"/>
                <a:sym typeface="Calibri"/>
              </a:rPr>
              <a:t>how</a:t>
            </a:r>
            <a:r>
              <a:rPr b="0" i="0" lang="en-US" sz="1200" u="none" strike="noStrike">
                <a:latin typeface="Calibri"/>
                <a:ea typeface="Calibri"/>
                <a:cs typeface="Calibri"/>
                <a:sym typeface="Calibri"/>
              </a:rPr>
              <a:t>. Pause to let students find and point to the word. Say </a:t>
            </a:r>
            <a:r>
              <a:rPr b="0" i="1" lang="en-US" sz="1200" u="none" strike="noStrike">
                <a:latin typeface="Calibri"/>
                <a:ea typeface="Calibri"/>
                <a:cs typeface="Calibri"/>
                <a:sym typeface="Calibri"/>
              </a:rPr>
              <a:t>down</a:t>
            </a:r>
            <a:r>
              <a:rPr b="0" i="0" lang="en-US" sz="1200" u="none" strike="noStrike">
                <a:latin typeface="Calibri"/>
                <a:ea typeface="Calibri"/>
                <a:cs typeface="Calibri"/>
                <a:sym typeface="Calibri"/>
              </a:rPr>
              <a:t>. Say </a:t>
            </a:r>
            <a:r>
              <a:rPr b="0" i="1" lang="en-US" sz="1200" u="none" strike="noStrike">
                <a:latin typeface="Calibri"/>
                <a:ea typeface="Calibri"/>
                <a:cs typeface="Calibri"/>
                <a:sym typeface="Calibri"/>
              </a:rPr>
              <a:t>her</a:t>
            </a:r>
            <a:r>
              <a:rPr b="0" i="0" lang="en-US" sz="1200" u="none" strike="noStrike">
                <a:latin typeface="Calibri"/>
                <a:ea typeface="Calibri"/>
                <a:cs typeface="Calibri"/>
                <a:sym typeface="Calibri"/>
              </a:rPr>
              <a:t>. Repeat the activity until students are familiar with each word.</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the words in sentences.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read the sentences on p. 105 with you. Ask them to identify the words her, how, and down in the sentences. Then have them read the sentences and underline the high-frequency words.</a:t>
            </a:r>
            <a:endParaRPr sz="1200">
              <a:latin typeface="Calibri"/>
              <a:ea typeface="Calibri"/>
              <a:cs typeface="Calibri"/>
              <a:sym typeface="Calibri"/>
            </a:endParaRPr>
          </a:p>
        </p:txBody>
      </p:sp>
      <p:sp>
        <p:nvSpPr>
          <p:cNvPr id="545" name="Google Shape;54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12e13d7266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12e13d7266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49352" lvl="0" marL="73152" rtl="0" algn="l">
              <a:lnSpc>
                <a:spcPct val="100000"/>
              </a:lnSpc>
              <a:spcBef>
                <a:spcPts val="0"/>
              </a:spcBef>
              <a:spcAft>
                <a:spcPts val="0"/>
              </a:spcAft>
              <a:buClr>
                <a:schemeClr val="dk1"/>
              </a:buClr>
              <a:buSzPts val="1200"/>
              <a:buFont typeface="Calibri"/>
              <a:buAutoNum type="arabicPeriod"/>
            </a:pPr>
            <a:r>
              <a:rPr lang="en-US"/>
              <a:t>Tap out a simple beat on your desk or a table. Ask students to repeat the beat and tap it out. Explain that the tapping has a beat or rhythm, and poems and nursery rhymes also have a rhythm. Then explain to students that poems and nursery rhymes also have rhymes. Say the words cat and bat. Tell students that the words rhyme because they share the sounds /at/.</a:t>
            </a:r>
            <a:endParaRPr/>
          </a:p>
          <a:p>
            <a:pPr indent="-149352" lvl="0" marL="73152" rtl="0" algn="l">
              <a:lnSpc>
                <a:spcPct val="100000"/>
              </a:lnSpc>
              <a:spcBef>
                <a:spcPts val="0"/>
              </a:spcBef>
              <a:spcAft>
                <a:spcPts val="0"/>
              </a:spcAft>
              <a:buClr>
                <a:schemeClr val="dk1"/>
              </a:buClr>
              <a:buSzPts val="1200"/>
              <a:buFont typeface="Calibri"/>
              <a:buAutoNum type="arabicPeriod"/>
            </a:pPr>
            <a:r>
              <a:rPr lang="en-US"/>
              <a:t> Read pp. 118–119 from the Student Interactive to students with a clear rhythm, tapping the beat as you read. Say: We can hear that the words fit the beat I am tapping.</a:t>
            </a:r>
            <a:endParaRPr/>
          </a:p>
          <a:p>
            <a:pPr indent="-149352" lvl="0" marL="73152" rtl="0" algn="l">
              <a:lnSpc>
                <a:spcPct val="100000"/>
              </a:lnSpc>
              <a:spcBef>
                <a:spcPts val="0"/>
              </a:spcBef>
              <a:spcAft>
                <a:spcPts val="0"/>
              </a:spcAft>
              <a:buClr>
                <a:schemeClr val="dk1"/>
              </a:buClr>
              <a:buSzPts val="1200"/>
              <a:buFont typeface="Calibri"/>
              <a:buAutoNum type="arabicPeriod"/>
            </a:pPr>
            <a:r>
              <a:rPr lang="en-US"/>
              <a:t> Have students look at the same pages in the Student Interactive. Point out to them that fall rhymes with wall. Say: I can tell these words rhyme because they end with the same sounds. Say both words to students so they can hear the rhyme.</a:t>
            </a:r>
            <a:endParaRPr/>
          </a:p>
          <a:p>
            <a:pPr indent="0" lvl="0" marL="0" rtl="0" algn="l">
              <a:lnSpc>
                <a:spcPct val="100000"/>
              </a:lnSpc>
              <a:spcBef>
                <a:spcPts val="0"/>
              </a:spcBef>
              <a:spcAft>
                <a:spcPts val="0"/>
              </a:spcAft>
              <a:buSzPts val="1400"/>
              <a:buNone/>
            </a:pPr>
            <a:r>
              <a:t/>
            </a:r>
            <a:endParaRPr/>
          </a:p>
        </p:txBody>
      </p:sp>
      <p:sp>
        <p:nvSpPr>
          <p:cNvPr id="558" name="Google Shape;558;g212e13d7266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today they are going to work with syllables. </a:t>
            </a:r>
            <a:r>
              <a:rPr b="0" i="1" lang="en-US" sz="1200" u="none" strike="noStrike">
                <a:latin typeface="Calibri"/>
                <a:ea typeface="Calibri"/>
                <a:cs typeface="Calibri"/>
                <a:sym typeface="Calibri"/>
              </a:rPr>
              <a:t>Syllables are word parts. Each syllable in a word has one vowel sound. Listen to this word: seashell. Now listen as I say the word again: </a:t>
            </a:r>
            <a:r>
              <a:rPr i="1" lang="en-US"/>
              <a:t>star</a:t>
            </a:r>
            <a:r>
              <a:rPr b="0" i="1" lang="en-US" sz="1200" u="none" strike="noStrike">
                <a:latin typeface="Calibri"/>
                <a:ea typeface="Calibri"/>
                <a:cs typeface="Calibri"/>
                <a:sym typeface="Calibri"/>
              </a:rPr>
              <a:t> (pause) </a:t>
            </a:r>
            <a:r>
              <a:rPr i="1" lang="en-US"/>
              <a:t>fish</a:t>
            </a:r>
            <a:r>
              <a:rPr b="0" i="1" lang="en-US" sz="1200" u="none" strike="noStrike">
                <a:latin typeface="Calibri"/>
                <a:ea typeface="Calibri"/>
                <a:cs typeface="Calibri"/>
                <a:sym typeface="Calibri"/>
              </a:rPr>
              <a:t>. Can you hear the two syllables: </a:t>
            </a:r>
            <a:r>
              <a:rPr i="1" lang="en-US"/>
              <a:t>star</a:t>
            </a:r>
            <a:r>
              <a:rPr b="0" i="1" lang="en-US" sz="1200" u="none" strike="noStrike">
                <a:latin typeface="Calibri"/>
                <a:ea typeface="Calibri"/>
                <a:cs typeface="Calibri"/>
                <a:sym typeface="Calibri"/>
              </a:rPr>
              <a:t> (pause) </a:t>
            </a:r>
            <a:r>
              <a:rPr i="1" lang="en-US"/>
              <a:t>fish</a:t>
            </a:r>
            <a:r>
              <a:rPr b="0" i="1" lang="en-US" sz="1200" u="none" strike="noStrike">
                <a:latin typeface="Calibri"/>
                <a:ea typeface="Calibri"/>
                <a:cs typeface="Calibri"/>
                <a:sym typeface="Calibri"/>
              </a:rPr>
              <a:t>? What are the syllables? </a:t>
            </a:r>
            <a:r>
              <a:rPr b="0" i="0" lang="en-US" sz="1200" u="none" strike="noStrike">
                <a:latin typeface="Calibri"/>
                <a:ea typeface="Calibri"/>
                <a:cs typeface="Calibri"/>
                <a:sym typeface="Calibri"/>
              </a:rPr>
              <a:t>Students should say </a:t>
            </a:r>
            <a:r>
              <a:rPr lang="en-US"/>
              <a:t>star</a:t>
            </a:r>
            <a:r>
              <a:rPr b="0" i="0" lang="en-US" sz="1200" u="none" strike="noStrike">
                <a:latin typeface="Calibri"/>
                <a:ea typeface="Calibri"/>
                <a:cs typeface="Calibri"/>
                <a:sym typeface="Calibri"/>
              </a:rPr>
              <a:t> and </a:t>
            </a:r>
            <a:r>
              <a:rPr lang="en-US"/>
              <a:t>fish</a:t>
            </a:r>
            <a:r>
              <a:rPr b="0" i="0" lang="en-US" sz="1200" u="none" strike="noStrike">
                <a:latin typeface="Calibri"/>
                <a:ea typeface="Calibri"/>
                <a:cs typeface="Calibri"/>
                <a:sym typeface="Calibri"/>
              </a:rPr>
              <a:t>.  </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100 in the Student Interactive to practice manipulating syllables in multisyllabic words. Explain that they will be figuring out the syllables in some words.  Then they will take away one of the syllables and draw a picture of the new word in the box. </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a:t>
            </a:r>
            <a:r>
              <a:rPr b="0" i="1" lang="en-US" sz="1200" u="none" strike="noStrike">
                <a:latin typeface="Calibri"/>
                <a:ea typeface="Calibri"/>
                <a:cs typeface="Calibri"/>
                <a:sym typeface="Calibri"/>
              </a:rPr>
              <a:t> Listen to this picture word: toothbrush. What are the syllables in the word?</a:t>
            </a:r>
            <a:r>
              <a:rPr b="0" i="0" lang="en-US" sz="1200" u="none" strike="noStrike">
                <a:latin typeface="Calibri"/>
                <a:ea typeface="Calibri"/>
                <a:cs typeface="Calibri"/>
                <a:sym typeface="Calibri"/>
              </a:rPr>
              <a:t> Students should say tooth and brush. </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Help students identify the other picture words on p. 100.</a:t>
            </a:r>
            <a:endParaRPr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Discuss the words that rhyme in the poem on pp. 116–117 in the Student Interactive. Then have students underline the rhyming words. DOK 2</a:t>
            </a:r>
            <a:br>
              <a:rPr i="0" lang="en-US" sz="1200">
                <a:latin typeface="Calibri"/>
                <a:ea typeface="Calibri"/>
                <a:cs typeface="Calibri"/>
                <a:sym typeface="Calibri"/>
              </a:rPr>
            </a:br>
            <a:endParaRPr i="0" sz="1200">
              <a:latin typeface="Calibri"/>
              <a:ea typeface="Calibri"/>
              <a:cs typeface="Calibri"/>
              <a:sym typeface="Calibri"/>
            </a:endParaRPr>
          </a:p>
        </p:txBody>
      </p:sp>
      <p:sp>
        <p:nvSpPr>
          <p:cNvPr id="570" name="Google Shape;570;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Talk about rhythm in the poem, and have students clap the beats. Then talk about the words that rhyme on these two pages. Have students underline the words that rhyme. DOK 2</a:t>
            </a:r>
            <a:br>
              <a:rPr i="0" lang="en-US" sz="1200">
                <a:latin typeface="Calibri"/>
                <a:ea typeface="Calibri"/>
                <a:cs typeface="Calibri"/>
                <a:sym typeface="Calibri"/>
              </a:rPr>
            </a:br>
            <a:endParaRPr i="0" sz="1200">
              <a:latin typeface="Calibri"/>
              <a:ea typeface="Calibri"/>
              <a:cs typeface="Calibri"/>
              <a:sym typeface="Calibri"/>
            </a:endParaRPr>
          </a:p>
        </p:txBody>
      </p:sp>
      <p:sp>
        <p:nvSpPr>
          <p:cNvPr id="583" name="Google Shape;583;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the strategies for discussing rhythm and rhyme.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126 in the Student Interactive and complete the activities.</a:t>
            </a:r>
            <a:br>
              <a:rPr i="0" lang="en-US" sz="1200">
                <a:latin typeface="Calibri"/>
                <a:ea typeface="Calibri"/>
                <a:cs typeface="Calibri"/>
                <a:sym typeface="Calibri"/>
              </a:rPr>
            </a:br>
            <a:endParaRPr i="0" sz="1200">
              <a:latin typeface="Calibri"/>
              <a:ea typeface="Calibri"/>
              <a:cs typeface="Calibri"/>
              <a:sym typeface="Calibri"/>
            </a:endParaRPr>
          </a:p>
        </p:txBody>
      </p:sp>
      <p:sp>
        <p:nvSpPr>
          <p:cNvPr id="596" name="Google Shape;59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Explain that authors of poems use descriptive language to help readers create a picture in their minds.</a:t>
            </a:r>
            <a:endParaRPr/>
          </a:p>
          <a:p>
            <a:pPr indent="-256032" lvl="0" marL="256032"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When I read a poem, I notice what the words are telling me. I try to picture this in my mind. This helps me understand the poem.</a:t>
            </a:r>
            <a:endParaRPr/>
          </a:p>
          <a:p>
            <a:pPr indent="-285750" lvl="1" marL="971550" rtl="0" algn="l">
              <a:lnSpc>
                <a:spcPct val="100000"/>
              </a:lnSpc>
              <a:spcBef>
                <a:spcPts val="0"/>
              </a:spcBef>
              <a:spcAft>
                <a:spcPts val="0"/>
              </a:spcAft>
              <a:buClr>
                <a:schemeClr val="dk1"/>
              </a:buClr>
              <a:buSzPts val="1400"/>
              <a:buFont typeface="Arial"/>
              <a:buChar char="•"/>
            </a:pPr>
            <a:r>
              <a:rPr b="0" i="0" lang="en-US" sz="1200" u="none" strike="noStrike">
                <a:latin typeface="Calibri"/>
                <a:ea typeface="Calibri"/>
                <a:cs typeface="Calibri"/>
                <a:sym typeface="Calibri"/>
              </a:rPr>
              <a:t>Have students close their eyes while you read the following: </a:t>
            </a:r>
            <a:r>
              <a:rPr b="0" i="1" lang="en-US" sz="1200" u="none" strike="noStrike">
                <a:latin typeface="Calibri"/>
                <a:ea typeface="Calibri"/>
                <a:cs typeface="Calibri"/>
                <a:sym typeface="Calibri"/>
              </a:rPr>
              <a:t>Jose tiptoed up to the box where three little furry kittens slept. Carefully, he peeked inside.</a:t>
            </a:r>
            <a:endParaRPr/>
          </a:p>
          <a:p>
            <a:pPr indent="-285750" lvl="1" marL="971550" rtl="0" algn="l">
              <a:lnSpc>
                <a:spcPct val="100000"/>
              </a:lnSpc>
              <a:spcBef>
                <a:spcPts val="0"/>
              </a:spcBef>
              <a:spcAft>
                <a:spcPts val="0"/>
              </a:spcAft>
              <a:buClr>
                <a:schemeClr val="dk1"/>
              </a:buClr>
              <a:buSzPts val="1400"/>
              <a:buFont typeface="Arial"/>
              <a:buChar char="•"/>
            </a:pPr>
            <a:r>
              <a:rPr b="0" i="0" lang="en-US" sz="1200" u="none" strike="noStrike">
                <a:latin typeface="Calibri"/>
                <a:ea typeface="Calibri"/>
                <a:cs typeface="Calibri"/>
                <a:sym typeface="Calibri"/>
              </a:rPr>
              <a:t>Ask students to open their eyes and tell what picture they made in their mind as you said the words.</a:t>
            </a:r>
            <a:endParaRPr i="1" sz="1200">
              <a:latin typeface="Calibri"/>
              <a:ea typeface="Calibri"/>
              <a:cs typeface="Calibri"/>
              <a:sym typeface="Calibri"/>
            </a:endParaRPr>
          </a:p>
        </p:txBody>
      </p:sp>
      <p:sp>
        <p:nvSpPr>
          <p:cNvPr id="609" name="Google Shape;60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131 of the Student Interactive.</a:t>
            </a:r>
            <a:endParaRPr i="1" sz="1200">
              <a:latin typeface="Calibri"/>
              <a:ea typeface="Calibri"/>
              <a:cs typeface="Calibri"/>
              <a:sym typeface="Calibri"/>
            </a:endParaRPr>
          </a:p>
        </p:txBody>
      </p:sp>
      <p:sp>
        <p:nvSpPr>
          <p:cNvPr id="620" name="Google Shape;620;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the letters Bb, Cc, Nn, Aa, and Ee. Have students read aloud the letters as you point to each one.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Model correct spacing between letters in a word. </a:t>
            </a:r>
            <a:r>
              <a:rPr b="0" i="1" lang="en-US" sz="1200" u="none" strike="noStrike">
                <a:latin typeface="Calibri"/>
                <a:ea typeface="Calibri"/>
                <a:cs typeface="Calibri"/>
                <a:sym typeface="Calibri"/>
              </a:rPr>
              <a:t>Watch as I write the word Ben. After I write uppercase B, I need to write lowercase e. I need to make sure that there is neither too much nor too little space between the letters.</a:t>
            </a:r>
            <a:r>
              <a:rPr b="0" i="0" lang="en-US" sz="1200" u="none" strike="noStrike">
                <a:latin typeface="Calibri"/>
                <a:ea typeface="Calibri"/>
                <a:cs typeface="Calibri"/>
                <a:sym typeface="Calibri"/>
              </a:rPr>
              <a:t> Finish writing the name Ben.</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write the words can and cab with appropriate spacing between the letters in each word. Guide students to use appropriate directionality when forming each letter.</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Handwriting p. 143 in the Resource Download Center to practice writing letters as words.</a:t>
            </a:r>
            <a:endParaRPr sz="1200">
              <a:latin typeface="Calibri"/>
              <a:ea typeface="Calibri"/>
              <a:cs typeface="Calibri"/>
              <a:sym typeface="Calibri"/>
            </a:endParaRPr>
          </a:p>
        </p:txBody>
      </p:sp>
      <p:sp>
        <p:nvSpPr>
          <p:cNvPr id="634" name="Google Shape;63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Characters, setting, and events can be based on real life or they can be created from someone’s imagination. When authors write the beginning of their story, they introduce the characters, the setting, and the first event.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Refer to a stack book to discuss how characters, setting, and action are introduced at the beginning of a story. Say: </a:t>
            </a:r>
            <a:r>
              <a:rPr b="0" i="1" lang="en-US" sz="1200" u="none" strike="noStrike">
                <a:latin typeface="Calibri"/>
                <a:ea typeface="Calibri"/>
                <a:cs typeface="Calibri"/>
                <a:sym typeface="Calibri"/>
              </a:rPr>
              <a:t>Now we are going to create our own beginning of a story. We need main characters, a setting, and a first event.</a:t>
            </a:r>
            <a:r>
              <a:rPr b="0" i="0" lang="en-US" sz="1200" u="none" strike="noStrike">
                <a:latin typeface="Calibri"/>
                <a:ea typeface="Calibri"/>
                <a:cs typeface="Calibri"/>
                <a:sym typeface="Calibri"/>
              </a:rPr>
              <a: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Ask questions to brainstorm the beginning of a story. For example: </a:t>
            </a:r>
            <a:r>
              <a:rPr b="0" i="1" lang="en-US" sz="1200" u="none" strike="noStrike">
                <a:latin typeface="Calibri"/>
                <a:ea typeface="Calibri"/>
                <a:cs typeface="Calibri"/>
                <a:sym typeface="Calibri"/>
              </a:rPr>
              <a:t>Is the main character a human or an animal? Where are our characters? What is something that they see or do together? </a:t>
            </a:r>
            <a:r>
              <a:rPr b="0" i="0" lang="en-US" sz="1200" u="none" strike="noStrike">
                <a:latin typeface="Calibri"/>
                <a:ea typeface="Calibri"/>
                <a:cs typeface="Calibri"/>
                <a:sym typeface="Calibri"/>
              </a:rPr>
              <a:t>Write the answers and suggestions on the board.  If students provide answers quickly, direct them to provide more detail for the characters, setting, and first event.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Compose a few sentences to serve as a model for the beginning of a fiction book.</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Direct students to p. 134 in the Student Interactive. Read the page aloud and guide students to complete the activity.</a:t>
            </a:r>
            <a:endParaRPr i="1" sz="1200">
              <a:latin typeface="Calibri"/>
              <a:ea typeface="Calibri"/>
              <a:cs typeface="Calibri"/>
              <a:sym typeface="Calibri"/>
            </a:endParaRPr>
          </a:p>
        </p:txBody>
      </p:sp>
      <p:sp>
        <p:nvSpPr>
          <p:cNvPr id="655" name="Google Shape;655;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Have students continue working on their fiction books. Tell them to write a good beginning.</a:t>
            </a:r>
            <a:endParaRPr/>
          </a:p>
          <a:p>
            <a:pPr indent="-204214" lvl="0" marL="566928" rtl="0" algn="l">
              <a:lnSpc>
                <a:spcPct val="100000"/>
              </a:lnSpc>
              <a:spcBef>
                <a:spcPts val="0"/>
              </a:spcBef>
              <a:spcAft>
                <a:spcPts val="0"/>
              </a:spcAft>
              <a:buClr>
                <a:schemeClr val="dk1"/>
              </a:buClr>
              <a:buSzPts val="1200"/>
              <a:buFont typeface="Calibri"/>
              <a:buChar char="●"/>
            </a:pPr>
            <a:r>
              <a:rPr lang="en-US"/>
              <a:t>MODEL</a:t>
            </a:r>
            <a:r>
              <a:rPr i="0" lang="en-US" u="none" strike="noStrike"/>
              <a:t>  Walk through a stack text with students to help them identify the character, setting, and event information they could model as they write.</a:t>
            </a:r>
            <a:endParaRPr/>
          </a:p>
          <a:p>
            <a:pPr indent="-204214" lvl="0" marL="566928" rtl="0" algn="l">
              <a:lnSpc>
                <a:spcPct val="100000"/>
              </a:lnSpc>
              <a:spcBef>
                <a:spcPts val="0"/>
              </a:spcBef>
              <a:spcAft>
                <a:spcPts val="0"/>
              </a:spcAft>
              <a:buClr>
                <a:schemeClr val="dk1"/>
              </a:buClr>
              <a:buSzPts val="1200"/>
              <a:buFont typeface="Calibri"/>
              <a:buChar char="●"/>
            </a:pPr>
            <a:r>
              <a:rPr i="0" lang="en-US" u="none" strike="noStrike"/>
              <a:t>SHARED Have students dictate their story beginning as you transcribe.</a:t>
            </a:r>
            <a:endParaRPr/>
          </a:p>
          <a:p>
            <a:pPr indent="-204214" lvl="0" marL="566928" rtl="0" algn="l">
              <a:lnSpc>
                <a:spcPct val="100000"/>
              </a:lnSpc>
              <a:spcBef>
                <a:spcPts val="0"/>
              </a:spcBef>
              <a:spcAft>
                <a:spcPts val="0"/>
              </a:spcAft>
              <a:buClr>
                <a:schemeClr val="dk1"/>
              </a:buClr>
              <a:buSzPts val="1200"/>
              <a:buFont typeface="Calibri"/>
              <a:buChar char="●"/>
            </a:pPr>
            <a:r>
              <a:rPr i="0" lang="en-US" u="none" strike="noStrike"/>
              <a:t>GUIDED Ask students questions as they work together, prompting them to use their imaginations in creating the characters, setting, and first event.</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If students have composed their beginning already, have them use this time to reread their beginning and improve it. Then they should continue writing their fiction books.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Call on a few students with whom you conferred to share the beginning of their stories. Prompt the class to discuss what could happen next in the story and tell students to respond to the suggestions.</a:t>
            </a:r>
            <a:endParaRPr/>
          </a:p>
        </p:txBody>
      </p:sp>
      <p:sp>
        <p:nvSpPr>
          <p:cNvPr id="668" name="Google Shape;66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possessive pronouns show that something belongs to someone.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Provide the following for student reference: my/mine; your/yours; her/hers; his/his; their/theirs. Provide sentences: </a:t>
            </a:r>
            <a:r>
              <a:rPr b="0" i="1" lang="en-US" sz="1200" u="none" strike="noStrike">
                <a:latin typeface="Calibri"/>
                <a:ea typeface="Calibri"/>
                <a:cs typeface="Calibri"/>
                <a:sym typeface="Calibri"/>
              </a:rPr>
              <a:t>That book belongs to Jaden and Carmin. It is _____ book. It is _____. In the second and third sentences, I need to use the pronouns their and theirs because there are two names. I will say: “It is their book. It is theirs.” I use theirs when a pronoun is not in front of a noun. I use their in front of the object.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Call on different students to complete the following sentences orally using the correct pronouns: </a:t>
            </a:r>
            <a:r>
              <a:rPr b="0" i="1" lang="en-US" sz="1200" u="none" strike="noStrike">
                <a:latin typeface="Calibri"/>
                <a:ea typeface="Calibri"/>
                <a:cs typeface="Calibri"/>
                <a:sym typeface="Calibri"/>
              </a:rPr>
              <a:t>That book belongs to Sasha. It is ____ book. It is _____. That book belongs to you. It is ____ book. It is ____.</a:t>
            </a:r>
            <a:endParaRPr b="0" i="1" sz="1200" u="none" strike="noStrike">
              <a:latin typeface="Calibri"/>
              <a:ea typeface="Calibri"/>
              <a:cs typeface="Calibri"/>
              <a:sym typeface="Calibri"/>
            </a:endParaRPr>
          </a:p>
        </p:txBody>
      </p:sp>
      <p:sp>
        <p:nvSpPr>
          <p:cNvPr id="681" name="Google Shape;681;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3" name="Google Shape;69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Hold up Alphabet Card Zz and point to the picture of the zigzag. Have students say zigzag with you. </a:t>
            </a:r>
            <a:r>
              <a:rPr b="0" i="1" lang="en-US" sz="1200" u="none" strike="noStrike">
                <a:latin typeface="Calibri"/>
                <a:ea typeface="Calibri"/>
                <a:cs typeface="Calibri"/>
                <a:sym typeface="Calibri"/>
              </a:rPr>
              <a:t>Let’s say the sound at the beginning of the word: /z/. The sound /z/ is spelled with the letter z.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Point to the letters Zz on the Alphabet Card. Tell students the word zigzag begins with the sound /z/, so it begins with the letter z. </a:t>
            </a:r>
            <a:r>
              <a:rPr b="1" lang="en-US"/>
              <a:t>Click path -&gt; Table of Contents -&gt; Unit 3 Week 3 Poetry-&gt; Lesson 1</a:t>
            </a:r>
            <a:endParaRPr b="1"/>
          </a:p>
          <a:p>
            <a:pPr indent="-140208" lvl="0" marL="137160" rtl="0" algn="l">
              <a:spcBef>
                <a:spcPts val="0"/>
              </a:spcBef>
              <a:spcAft>
                <a:spcPts val="0"/>
              </a:spcAft>
              <a:buClr>
                <a:schemeClr val="dk1"/>
              </a:buClr>
              <a:buSzPts val="1200"/>
              <a:buFont typeface="Calibri"/>
              <a:buAutoNum type="arabicPeriod"/>
            </a:pPr>
            <a:r>
              <a:rPr lang="en-US"/>
              <a:t>Write the letters Z and z on the board. Have students turn to p. 101 in the Student Interactive and trace the letters on the first set of lines with their fingers. Tell students that you will say a group of words and they will listen for the initial sound /z/. </a:t>
            </a:r>
            <a:endParaRPr/>
          </a:p>
          <a:p>
            <a:pPr indent="-140208" lvl="0" marL="137160" rtl="0" algn="l">
              <a:spcBef>
                <a:spcPts val="0"/>
              </a:spcBef>
              <a:spcAft>
                <a:spcPts val="0"/>
              </a:spcAft>
              <a:buClr>
                <a:schemeClr val="dk1"/>
              </a:buClr>
              <a:buSzPts val="1200"/>
              <a:buFont typeface="Calibri"/>
              <a:buAutoNum type="arabicPeriod"/>
            </a:pPr>
            <a:r>
              <a:rPr lang="en-US"/>
              <a:t>Students will trace the letter z in the air as you say each word with the sound /z/. Tell them not to trace for other words. Use the following words: </a:t>
            </a:r>
            <a:r>
              <a:rPr i="1" lang="en-US"/>
              <a:t>zoo, zebra, zoom, hail, zip, pit</a:t>
            </a:r>
            <a:r>
              <a:rPr lang="en-US"/>
              <a:t>.</a:t>
            </a:r>
            <a:endParaRPr/>
          </a:p>
          <a:p>
            <a:pPr indent="-140208" lvl="0" marL="137160" rtl="0" algn="l">
              <a:spcBef>
                <a:spcPts val="0"/>
              </a:spcBef>
              <a:spcAft>
                <a:spcPts val="0"/>
              </a:spcAft>
              <a:buClr>
                <a:schemeClr val="dk1"/>
              </a:buClr>
              <a:buSzPts val="1200"/>
              <a:buFont typeface="Calibri"/>
              <a:buAutoNum type="arabicPeriod"/>
            </a:pPr>
            <a:r>
              <a:rPr lang="en-US"/>
              <a:t>Have students look at p. 101 in the Student Interactive</a:t>
            </a:r>
            <a:r>
              <a:rPr i="1" lang="en-US"/>
              <a:t>. Point to the letter z and tell me the sound it spells</a:t>
            </a:r>
            <a:r>
              <a:rPr lang="en-US"/>
              <a:t>. </a:t>
            </a:r>
            <a:endParaRPr/>
          </a:p>
          <a:p>
            <a:pPr indent="-140208" lvl="0" marL="137160" rtl="0" algn="l">
              <a:spcBef>
                <a:spcPts val="0"/>
              </a:spcBef>
              <a:spcAft>
                <a:spcPts val="0"/>
              </a:spcAft>
              <a:buClr>
                <a:schemeClr val="dk1"/>
              </a:buClr>
              <a:buSzPts val="1200"/>
              <a:buFont typeface="Calibri"/>
              <a:buAutoNum type="arabicPeriod"/>
            </a:pPr>
            <a:r>
              <a:rPr lang="en-US"/>
              <a:t>Direct students to the first picture. Say the word zipper, emphasizing the initial sound: /z/ /z/ /z/ -ipper. </a:t>
            </a:r>
            <a:r>
              <a:rPr i="1" lang="en-US"/>
              <a:t>Does this word begin with the sound /z/? Yes, so we will circle it. Now we will write the letters Zz on the lines.</a:t>
            </a:r>
            <a:r>
              <a:rPr lang="en-US"/>
              <a:t> </a:t>
            </a:r>
            <a:endParaRPr/>
          </a:p>
          <a:p>
            <a:pPr indent="-140208" lvl="0" marL="137160" rtl="0" algn="l">
              <a:spcBef>
                <a:spcPts val="0"/>
              </a:spcBef>
              <a:spcAft>
                <a:spcPts val="0"/>
              </a:spcAft>
              <a:buClr>
                <a:schemeClr val="dk1"/>
              </a:buClr>
              <a:buSzPts val="1200"/>
              <a:buFont typeface="Calibri"/>
              <a:buAutoNum type="arabicPeriod"/>
            </a:pPr>
            <a:r>
              <a:rPr lang="en-US"/>
              <a:t>Have students continue circling the pictures that begin with /z/ and writing the letters Zz on the lines below the pictures they circled.</a:t>
            </a:r>
            <a:endParaRPr b="1"/>
          </a:p>
          <a:p>
            <a:pPr indent="-254000" lvl="0" marL="571500" rtl="0" algn="l">
              <a:lnSpc>
                <a:spcPct val="100000"/>
              </a:lnSpc>
              <a:spcBef>
                <a:spcPts val="0"/>
              </a:spcBef>
              <a:spcAft>
                <a:spcPts val="0"/>
              </a:spcAft>
              <a:buSzPts val="1400"/>
              <a:buFont typeface="Arial"/>
              <a:buNone/>
            </a:pPr>
            <a:r>
              <a:t/>
            </a:r>
            <a:endParaRPr i="1" sz="1200">
              <a:latin typeface="Calibri"/>
              <a:ea typeface="Calibri"/>
              <a:cs typeface="Calibri"/>
              <a:sym typeface="Calibri"/>
            </a:endParaRPr>
          </a:p>
        </p:txBody>
      </p:sp>
      <p:sp>
        <p:nvSpPr>
          <p:cNvPr id="124" name="Google Shape;1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Hold up the queen Picture Card. </a:t>
            </a:r>
            <a:r>
              <a:rPr b="0" i="1" lang="en-US" sz="1200" u="none" strike="noStrike">
                <a:latin typeface="Calibri"/>
                <a:ea typeface="Calibri"/>
                <a:cs typeface="Calibri"/>
                <a:sym typeface="Calibri"/>
              </a:rPr>
              <a:t>This is a picture of a queen. I hear the sound /kw/ at the beginning of queen. Say the sound /kw/ with me. </a:t>
            </a:r>
            <a:r>
              <a:rPr b="1" lang="en-US"/>
              <a:t>lick path -&gt; Table of Contents -&gt; Unit 3 Week 3 Poetry-&gt; Lesson 4</a:t>
            </a:r>
            <a:endParaRPr i="1"/>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Turn over the card and show students the spelling of queen. Point to the letters qu and say </a:t>
            </a:r>
            <a:r>
              <a:rPr b="0" i="1" lang="en-US" sz="1200" u="none" strike="noStrike">
                <a:latin typeface="Calibri"/>
                <a:ea typeface="Calibri"/>
                <a:cs typeface="Calibri"/>
                <a:sym typeface="Calibri"/>
              </a:rPr>
              <a:t>/kw/. Do you hear the /kw/ sound? What letters spell the sound /kw/?</a:t>
            </a:r>
            <a:r>
              <a:rPr b="0" i="0" lang="en-US" sz="1200" u="none" strike="noStrike">
                <a:latin typeface="Calibri"/>
                <a:ea typeface="Calibri"/>
                <a:cs typeface="Calibri"/>
                <a:sym typeface="Calibri"/>
              </a:rPr>
              <a:t> Have students identify the letters qu.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the letters Qu and qu on the board. Have students trace the letters Qu and qu in the air as you lead them.</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Point to the letters Qu and qu on the board. </a:t>
            </a:r>
            <a:r>
              <a:rPr b="0" i="1" lang="en-US" sz="1200" u="none" strike="noStrike">
                <a:latin typeface="Calibri"/>
                <a:ea typeface="Calibri"/>
                <a:cs typeface="Calibri"/>
                <a:sym typeface="Calibri"/>
              </a:rPr>
              <a:t>Listen carefully to the following words: /kw/ -een, /k/ -itten. Which word begins with the sound /kw/?</a:t>
            </a:r>
            <a:r>
              <a:rPr b="0" i="0" lang="en-US" sz="1200" u="none" strike="noStrike">
                <a:latin typeface="Calibri"/>
                <a:ea typeface="Calibri"/>
                <a:cs typeface="Calibri"/>
                <a:sym typeface="Calibri"/>
              </a:rPr>
              <a:t> Have a volunteer identify the word queen. </a:t>
            </a:r>
            <a:r>
              <a:rPr b="0" i="1" lang="en-US" sz="1200" u="none" strike="noStrike">
                <a:latin typeface="Calibri"/>
                <a:ea typeface="Calibri"/>
                <a:cs typeface="Calibri"/>
                <a:sym typeface="Calibri"/>
              </a:rPr>
              <a:t>What letters spell the sound /kw/? </a:t>
            </a:r>
            <a:r>
              <a:rPr b="0" i="0" lang="en-US" sz="1200" u="none" strike="noStrike">
                <a:latin typeface="Calibri"/>
                <a:ea typeface="Calibri"/>
                <a:cs typeface="Calibri"/>
                <a:sym typeface="Calibri"/>
              </a:rPr>
              <a:t>Students should say qu. Display the following words, and have students decode them: quit, quiz, Quin.</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106 in the Student Interactive.</a:t>
            </a:r>
            <a:endParaRPr b="1" sz="1200">
              <a:latin typeface="Calibri"/>
              <a:ea typeface="Calibri"/>
              <a:cs typeface="Calibri"/>
              <a:sym typeface="Calibri"/>
            </a:endParaRPr>
          </a:p>
        </p:txBody>
      </p:sp>
      <p:sp>
        <p:nvSpPr>
          <p:cNvPr id="704" name="Google Shape;70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107 in the Student Interactive.</a:t>
            </a:r>
            <a:endParaRPr/>
          </a:p>
          <a:p>
            <a:pPr indent="-137160" lvl="0" marL="13716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We are going to read a story today about a girl who plays a game. </a:t>
            </a:r>
            <a:r>
              <a:rPr b="0" i="0" lang="en-US" sz="1200" u="none" strike="noStrike">
                <a:latin typeface="Calibri"/>
                <a:ea typeface="Calibri"/>
                <a:cs typeface="Calibri"/>
                <a:sym typeface="Calibri"/>
              </a:rPr>
              <a:t>Point to the title of the story. </a:t>
            </a:r>
            <a:r>
              <a:rPr b="0" i="1" lang="en-US" sz="1200" u="none" strike="noStrike">
                <a:latin typeface="Calibri"/>
                <a:ea typeface="Calibri"/>
                <a:cs typeface="Calibri"/>
                <a:sym typeface="Calibri"/>
              </a:rPr>
              <a:t>The title of the story is Quin at Bat. I hear the sound /kw/ in the word Quin. What other sounds do you hear in the word /kw/ /i/ /n/? </a:t>
            </a:r>
            <a:r>
              <a:rPr b="0" i="0" lang="en-US" sz="1200" u="none" strike="noStrike">
                <a:latin typeface="Calibri"/>
                <a:ea typeface="Calibri"/>
                <a:cs typeface="Calibri"/>
                <a:sym typeface="Calibri"/>
              </a:rPr>
              <a:t>Students should come up with /i/ and /n/. </a:t>
            </a:r>
            <a:r>
              <a:rPr b="0" i="1" lang="en-US" sz="1200" u="none" strike="noStrike">
                <a:latin typeface="Calibri"/>
                <a:ea typeface="Calibri"/>
                <a:cs typeface="Calibri"/>
                <a:sym typeface="Calibri"/>
              </a:rPr>
              <a:t>In this story, we will read other words that have sounds you have learned</a:t>
            </a:r>
            <a:r>
              <a:rPr b="0" i="0" lang="en-US" sz="1200" u="none" strike="noStrike">
                <a:latin typeface="Calibri"/>
                <a:ea typeface="Calibri"/>
                <a:cs typeface="Calibri"/>
                <a:sym typeface="Calibri"/>
              </a:rPr>
              <a: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Remind students of this week’s high-frequency words: down, her, how. Tell them they will practice reading these words in the story Quin at Bat.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the words. Have students read them with you. </a:t>
            </a:r>
            <a:r>
              <a:rPr b="0" i="1" lang="en-US" sz="1200" u="none" strike="noStrike">
                <a:latin typeface="Calibri"/>
                <a:ea typeface="Calibri"/>
                <a:cs typeface="Calibri"/>
                <a:sym typeface="Calibri"/>
              </a:rPr>
              <a:t>When you see these words in the story Quin at Bat, you will know how to identify and read them.</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whisper read the story as you listen in.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Next, have students reread the story page by page with a partner. Listen carefully as they use letter-sound relationships to decode. Partners should reread the story. This time, the other student begins.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After students have read the story, call their attention to the first sentence on p. 107</a:t>
            </a:r>
            <a:r>
              <a:rPr b="0" i="1" lang="en-US" sz="1200" u="none" strike="noStrike">
                <a:latin typeface="Calibri"/>
                <a:ea typeface="Calibri"/>
                <a:cs typeface="Calibri"/>
                <a:sym typeface="Calibri"/>
              </a:rPr>
              <a:t>. I see the letters Qu in this word: Quin. What sound do the letters Qu spell?</a:t>
            </a:r>
            <a:r>
              <a:rPr b="0" i="0" lang="en-US" sz="1200" u="none" strike="noStrike">
                <a:latin typeface="Calibri"/>
                <a:ea typeface="Calibri"/>
                <a:cs typeface="Calibri"/>
                <a:sym typeface="Calibri"/>
              </a:rPr>
              <a:t> Help them identify, or say, the sound /kw/.</a:t>
            </a:r>
            <a:endParaRPr i="1" sz="1200">
              <a:latin typeface="Calibri"/>
              <a:ea typeface="Calibri"/>
              <a:cs typeface="Calibri"/>
              <a:sym typeface="Calibri"/>
            </a:endParaRPr>
          </a:p>
        </p:txBody>
      </p:sp>
      <p:sp>
        <p:nvSpPr>
          <p:cNvPr id="718" name="Google Shape;718;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pp. 108–109. </a:t>
            </a:r>
            <a:r>
              <a:rPr b="0" i="1" lang="en-US" sz="1200" u="none" strike="noStrike">
                <a:latin typeface="Calibri"/>
                <a:ea typeface="Calibri"/>
                <a:cs typeface="Calibri"/>
                <a:sym typeface="Calibri"/>
              </a:rPr>
              <a:t>Which words have the sound /z/ spelled z? Highlight the words. Which words have the sound /kw/ splled qu? Underline them. Point to them.</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Point out the multiple-meaning word bat in the story’s title, “Quin at Bat.” Have students point out the two other times the word bat appears in the story. Have them look at the pictures and read the text to determine or clarify the meaning of the word. Ask students if they know another meaning of the word bat.</a:t>
            </a:r>
            <a:endParaRPr i="0" sz="1200">
              <a:latin typeface="Calibri"/>
              <a:ea typeface="Calibri"/>
              <a:cs typeface="Calibri"/>
              <a:sym typeface="Calibri"/>
            </a:endParaRPr>
          </a:p>
        </p:txBody>
      </p:sp>
      <p:sp>
        <p:nvSpPr>
          <p:cNvPr id="732" name="Google Shape;73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12e13d7266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12e13d7266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49352" lvl="0" marL="73152" rtl="0" algn="l">
              <a:lnSpc>
                <a:spcPct val="100000"/>
              </a:lnSpc>
              <a:spcBef>
                <a:spcPts val="0"/>
              </a:spcBef>
              <a:spcAft>
                <a:spcPts val="0"/>
              </a:spcAft>
              <a:buClr>
                <a:schemeClr val="dk1"/>
              </a:buClr>
              <a:buSzPts val="1200"/>
              <a:buFont typeface="Calibri"/>
              <a:buAutoNum type="arabicPeriod"/>
            </a:pPr>
            <a:r>
              <a:rPr lang="en-US"/>
              <a:t> Tell students that good readers ask themselves questions about what they are reading.</a:t>
            </a:r>
            <a:endParaRPr/>
          </a:p>
          <a:p>
            <a:pPr indent="-317500" lvl="0" marL="804672" rtl="0" algn="l">
              <a:spcBef>
                <a:spcPts val="0"/>
              </a:spcBef>
              <a:spcAft>
                <a:spcPts val="0"/>
              </a:spcAft>
              <a:buClr>
                <a:schemeClr val="dk1"/>
              </a:buClr>
              <a:buSzPts val="1400"/>
              <a:buChar char="●"/>
            </a:pPr>
            <a:r>
              <a:rPr lang="en-US"/>
              <a:t>If something you read doesn’t make sense, ask yourself a question about what you do not understand.</a:t>
            </a:r>
            <a:endParaRPr/>
          </a:p>
          <a:p>
            <a:pPr indent="-317500" lvl="0" marL="804672" rtl="0" algn="l">
              <a:spcBef>
                <a:spcPts val="0"/>
              </a:spcBef>
              <a:spcAft>
                <a:spcPts val="0"/>
              </a:spcAft>
              <a:buClr>
                <a:schemeClr val="dk1"/>
              </a:buClr>
              <a:buSzPts val="1400"/>
              <a:buChar char="●"/>
            </a:pPr>
            <a:r>
              <a:rPr lang="en-US"/>
              <a:t>If you wonder about something you are reading, ask yourself a question.</a:t>
            </a:r>
            <a:endParaRPr/>
          </a:p>
          <a:p>
            <a:pPr indent="-317500" lvl="0" marL="804672" rtl="0" algn="l">
              <a:lnSpc>
                <a:spcPct val="100000"/>
              </a:lnSpc>
              <a:spcBef>
                <a:spcPts val="0"/>
              </a:spcBef>
              <a:spcAft>
                <a:spcPts val="0"/>
              </a:spcAft>
              <a:buClr>
                <a:schemeClr val="dk1"/>
              </a:buClr>
              <a:buSzPts val="1400"/>
              <a:buFont typeface="Calibri"/>
              <a:buChar char="●"/>
            </a:pPr>
            <a:r>
              <a:rPr lang="en-US"/>
              <a:t>Read o</a:t>
            </a:r>
            <a:r>
              <a:rPr lang="en-US"/>
              <a:t>n or reread to see if you can find the answer.</a:t>
            </a:r>
            <a:endParaRPr/>
          </a:p>
          <a:p>
            <a:pPr indent="-149352" lvl="0" marL="73152" rtl="0" algn="l">
              <a:lnSpc>
                <a:spcPct val="100000"/>
              </a:lnSpc>
              <a:spcBef>
                <a:spcPts val="0"/>
              </a:spcBef>
              <a:spcAft>
                <a:spcPts val="0"/>
              </a:spcAft>
              <a:buClr>
                <a:schemeClr val="dk1"/>
              </a:buClr>
              <a:buSzPts val="1200"/>
              <a:buFont typeface="Calibri"/>
              <a:buAutoNum type="arabicPeriod"/>
            </a:pPr>
            <a:r>
              <a:rPr lang="en-US"/>
              <a:t>Have students look at pp. 116–117 in the Student Interactive. Say, These pages make me think of some questions. Why did Duck fall into the lake? Have students discuss and attempt to answer the question. Then have them look at the Close Read note on p. 119 and highlight words that help them think of questions.</a:t>
            </a:r>
            <a:endParaRPr/>
          </a:p>
          <a:p>
            <a:pPr indent="0" lvl="0" marL="0" rtl="0" algn="l">
              <a:lnSpc>
                <a:spcPct val="100000"/>
              </a:lnSpc>
              <a:spcBef>
                <a:spcPts val="0"/>
              </a:spcBef>
              <a:spcAft>
                <a:spcPts val="0"/>
              </a:spcAft>
              <a:buSzPts val="1400"/>
              <a:buNone/>
            </a:pPr>
            <a:r>
              <a:t/>
            </a:r>
            <a:endParaRPr/>
          </a:p>
        </p:txBody>
      </p:sp>
      <p:sp>
        <p:nvSpPr>
          <p:cNvPr id="744" name="Google Shape;744;g212e13d7266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12e13d7266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212e13d7266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Have students look at pp. 116–117 in the Student Interactive. Say, These pages make me think of some questions. Why did Duck fall into the lake? Have students discuss and attempt to answer the question. </a:t>
            </a:r>
            <a:endParaRPr i="0" sz="1200"/>
          </a:p>
        </p:txBody>
      </p:sp>
      <p:sp>
        <p:nvSpPr>
          <p:cNvPr id="757" name="Google Shape;757;g212e13d7266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Read the Close Read note on p. 119 with students. Tell students to highlight parts of the text they have questions about. DOK 3</a:t>
            </a:r>
            <a:br>
              <a:rPr lang="en-US" sz="1200">
                <a:latin typeface="Calibri"/>
                <a:ea typeface="Calibri"/>
                <a:cs typeface="Calibri"/>
                <a:sym typeface="Calibri"/>
              </a:rPr>
            </a:br>
            <a:br>
              <a:rPr lang="en-US" sz="1200">
                <a:latin typeface="Calibri"/>
                <a:ea typeface="Calibri"/>
                <a:cs typeface="Calibri"/>
                <a:sym typeface="Calibri"/>
              </a:rPr>
            </a:br>
            <a:br>
              <a:rPr lang="en-US" sz="1200">
                <a:latin typeface="Calibri"/>
                <a:ea typeface="Calibri"/>
                <a:cs typeface="Calibri"/>
                <a:sym typeface="Calibri"/>
              </a:rPr>
            </a:br>
            <a:endParaRPr sz="1200">
              <a:latin typeface="Calibri"/>
              <a:ea typeface="Calibri"/>
              <a:cs typeface="Calibri"/>
              <a:sym typeface="Calibri"/>
            </a:endParaRPr>
          </a:p>
        </p:txBody>
      </p:sp>
      <p:sp>
        <p:nvSpPr>
          <p:cNvPr id="770" name="Google Shape;77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the Close Read note on p. 121 with students. Have students take turns asking questions about these pages.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have them highlight parts of the poem they have questions about. DOK 3</a:t>
            </a:r>
            <a:br>
              <a:rPr lang="en-US" sz="1200">
                <a:latin typeface="Calibri"/>
                <a:ea typeface="Calibri"/>
                <a:cs typeface="Calibri"/>
                <a:sym typeface="Calibri"/>
              </a:rPr>
            </a:br>
            <a:endParaRPr sz="1200">
              <a:latin typeface="Calibri"/>
              <a:ea typeface="Calibri"/>
              <a:cs typeface="Calibri"/>
              <a:sym typeface="Calibri"/>
            </a:endParaRPr>
          </a:p>
        </p:txBody>
      </p:sp>
      <p:sp>
        <p:nvSpPr>
          <p:cNvPr id="783" name="Google Shape;78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Have students use the strategies for asking and answering questions.</a:t>
            </a:r>
            <a:endParaRPr>
              <a:solidFill>
                <a:srgbClr val="000000"/>
              </a:solidFill>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Have students complete the My Turn activity on p. 127 by drawing a picture to show the answer to their question.</a:t>
            </a:r>
            <a:endParaRPr>
              <a:solidFill>
                <a:srgbClr val="000000"/>
              </a:solidFill>
            </a:endParaRPr>
          </a:p>
        </p:txBody>
      </p:sp>
      <p:sp>
        <p:nvSpPr>
          <p:cNvPr id="796" name="Google Shape;796;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 story often concludes with an event that resolves the problem in the story. The ending tells what happens to the characters in the story and how they resolved a conflict or challenge.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Hold up a book from your stack and turn to the last page. </a:t>
            </a:r>
            <a:r>
              <a:rPr b="0" i="1" lang="en-US" sz="1200" u="none" strike="noStrike">
                <a:latin typeface="Calibri"/>
                <a:ea typeface="Calibri"/>
                <a:cs typeface="Calibri"/>
                <a:sym typeface="Calibri"/>
              </a:rPr>
              <a:t>The author of this book wrote an ending. The ending shows us what happened to the characters. At the end of the book, the author tells us how the problem is solved.</a:t>
            </a:r>
            <a:r>
              <a:rPr b="0" i="0" lang="en-US" sz="1200" u="none" strike="noStrike">
                <a:latin typeface="Calibri"/>
                <a:ea typeface="Calibri"/>
                <a:cs typeface="Calibri"/>
                <a:sym typeface="Calibri"/>
              </a:rPr>
              <a: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the book aloud and tell students to listen for the last event that happens. After reading, return to the ending of the book and point out the final event. Ask students if the problem is solved.</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Hold up a second stack book that your class is already familiar with. Say: </a:t>
            </a:r>
            <a:r>
              <a:rPr b="0" i="1" lang="en-US" sz="1200" u="none" strike="noStrike">
                <a:latin typeface="Calibri"/>
                <a:ea typeface="Calibri"/>
                <a:cs typeface="Calibri"/>
                <a:sym typeface="Calibri"/>
              </a:rPr>
              <a:t>At the beginning of this book, the author introduced the characters, the setting, and the problem. At the end of the book, the author will tell us how the problem is solved. Does anyone remember the problem in this book? What is it?</a:t>
            </a:r>
            <a:r>
              <a:rPr b="0" i="0" lang="en-US" sz="1200" u="none" strike="noStrike">
                <a:latin typeface="Calibri"/>
                <a:ea typeface="Calibri"/>
                <a:cs typeface="Calibri"/>
                <a:sym typeface="Calibri"/>
              </a:rPr>
              <a:t> Have students recall the problem. Now let’s read the end of the book to see how the problem is solved.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When you write your own books, you should write an ending that solves the problem.</a:t>
            </a:r>
            <a:endParaRPr b="1" i="1" sz="1200">
              <a:latin typeface="Calibri"/>
              <a:ea typeface="Calibri"/>
              <a:cs typeface="Calibri"/>
              <a:sym typeface="Calibri"/>
            </a:endParaRPr>
          </a:p>
        </p:txBody>
      </p:sp>
      <p:sp>
        <p:nvSpPr>
          <p:cNvPr id="809" name="Google Shape;80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continue working on their fiction books. Tell students to work on their endings.</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MODELED - Think aloud about an ending to a story.</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SHARED - Encourage students to talk about their ending ideas as you transcribe their notes.</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GUIDED - Prompt students to identify what would be a good ending to the story.</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If students have composed their endings already, have them use this time to reread their beginning and ending and continue writing their fiction books.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Call on a few students with whom you conferred to share the problem in their story and explain what they will write in the ending to solve it.</a:t>
            </a:r>
            <a:endParaRPr/>
          </a:p>
        </p:txBody>
      </p:sp>
      <p:sp>
        <p:nvSpPr>
          <p:cNvPr id="820" name="Google Shape;82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the high-frequency words down, her and how.</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Point to the word </a:t>
            </a:r>
            <a:r>
              <a:rPr b="0" i="1" lang="en-US" sz="1200" u="none" strike="noStrike">
                <a:latin typeface="Calibri"/>
                <a:ea typeface="Calibri"/>
                <a:cs typeface="Calibri"/>
                <a:sym typeface="Calibri"/>
              </a:rPr>
              <a:t>down</a:t>
            </a:r>
            <a:r>
              <a:rPr b="0" i="0" lang="en-US" sz="1200" u="none" strike="noStrike">
                <a:latin typeface="Calibri"/>
                <a:ea typeface="Calibri"/>
                <a:cs typeface="Calibri"/>
                <a:sym typeface="Calibri"/>
              </a:rPr>
              <a:t> and read it.</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point to the word down and read it.</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Repeat for her and how.</a:t>
            </a:r>
            <a:endParaRPr/>
          </a:p>
        </p:txBody>
      </p:sp>
      <p:sp>
        <p:nvSpPr>
          <p:cNvPr id="138" name="Google Shape;13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edit for possessive case pronouns to complete the activity on p. 132 in the Student Interactive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Depending on your students, have them work with a partner, independently, or with teacher guidance.</a:t>
            </a:r>
            <a:endParaRPr sz="1200">
              <a:latin typeface="Calibri"/>
              <a:ea typeface="Calibri"/>
              <a:cs typeface="Calibri"/>
              <a:sym typeface="Calibri"/>
            </a:endParaRPr>
          </a:p>
        </p:txBody>
      </p:sp>
      <p:sp>
        <p:nvSpPr>
          <p:cNvPr id="833" name="Google Shape;83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5" name="Google Shape;84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Listen carefully as I say a sentence: The quilt is blue and red. Repeat the sentence with me. </a:t>
            </a:r>
            <a:r>
              <a:rPr b="0" i="0" lang="en-US" sz="1200" u="none" strike="noStrike">
                <a:latin typeface="Calibri"/>
                <a:ea typeface="Calibri"/>
                <a:cs typeface="Calibri"/>
                <a:sym typeface="Calibri"/>
              </a:rPr>
              <a:t>Have students repeat the sentence and clap as they say each word. Repeat the sentence and have students count the words. </a:t>
            </a:r>
            <a:r>
              <a:rPr b="0" i="1" lang="en-US" sz="1200" u="none" strike="noStrike">
                <a:latin typeface="Calibri"/>
                <a:ea typeface="Calibri"/>
                <a:cs typeface="Calibri"/>
                <a:sym typeface="Calibri"/>
              </a:rPr>
              <a:t>How many words are in the sentence? Yes, there are six words in the sentence.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 sentences, such as: </a:t>
            </a:r>
            <a:r>
              <a:rPr b="0" i="1" lang="en-US" sz="1200" u="none" strike="noStrike">
                <a:latin typeface="Calibri"/>
                <a:ea typeface="Calibri"/>
                <a:cs typeface="Calibri"/>
                <a:sym typeface="Calibri"/>
              </a:rPr>
              <a:t>My cat zigs and zags. Matt can zip his coat</a:t>
            </a:r>
            <a:r>
              <a:rPr b="0" i="0" lang="en-US" sz="1200" u="none" strike="noStrike">
                <a:latin typeface="Calibri"/>
                <a:ea typeface="Calibri"/>
                <a:cs typeface="Calibri"/>
                <a:sym typeface="Calibri"/>
              </a:rPr>
              <a:t>. I will not quit the team. Have students say each sentence aloud and clap once for each word. Then have them tell you how many words are in the sentence.</a:t>
            </a:r>
            <a:endParaRPr b="0" i="1" sz="1200" u="none" strike="noStrike">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i="0" sz="1200">
              <a:latin typeface="Calibri"/>
              <a:ea typeface="Calibri"/>
              <a:cs typeface="Calibri"/>
              <a:sym typeface="Calibri"/>
            </a:endParaRPr>
          </a:p>
        </p:txBody>
      </p:sp>
      <p:sp>
        <p:nvSpPr>
          <p:cNvPr id="856" name="Google Shape;85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the letters Zz and Qu qu on the board. Have students identify the letters as you point to them. Then have students identify the sound that the letters spell: z /z/, qu /kw/.</a:t>
            </a:r>
            <a:endParaRPr b="0"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Tape a Zz or a Qu card on each student.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write the word zip on the board. </a:t>
            </a:r>
            <a:r>
              <a:rPr b="0" i="1" lang="en-US" sz="1200" u="none" strike="noStrike">
                <a:latin typeface="Calibri"/>
                <a:ea typeface="Calibri"/>
                <a:cs typeface="Calibri"/>
                <a:sym typeface="Calibri"/>
              </a:rPr>
              <a:t>We will read this word together. If you hear the sound /kw/ spelled qu, stand up if you have a Qu taped to you. If you hear the sound /z/ spelled z, stand up if you have a Zz taped to you</a:t>
            </a:r>
            <a:r>
              <a:rPr b="0" i="0" lang="en-US" sz="1200" u="none" strike="noStrike">
                <a:latin typeface="Calibri"/>
                <a:ea typeface="Calibri"/>
                <a:cs typeface="Calibri"/>
                <a:sym typeface="Calibri"/>
              </a:rPr>
              <a:t>. Point to each letter as you say the sound. </a:t>
            </a:r>
            <a:r>
              <a:rPr b="0" i="1" lang="en-US" sz="1200" u="none" strike="noStrike">
                <a:latin typeface="Calibri"/>
                <a:ea typeface="Calibri"/>
                <a:cs typeface="Calibri"/>
                <a:sym typeface="Calibri"/>
              </a:rPr>
              <a:t>Let’s read this word together: /z/ /i/ /p/, zip.</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Repeat with the words quit, zap, Zak, quilt, and Quin.</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110 in the Student Interactive and read the words with a partner. Then have students write one of the words on the lines.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look at p. 111 in the Student Interactive. Have them circle the words with qu and underline the words with z. Then have partners take turns reading the text.</a:t>
            </a:r>
            <a:endParaRPr i="0" sz="1200" u="none">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870" name="Google Shape;870;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400"/>
              <a:buNone/>
            </a:pPr>
            <a:r>
              <a:rPr b="1" i="1" lang="en-US" u="none" strike="noStrike"/>
              <a:t>(Note: Move the orange boxes to cover each bold spelling word before you read aloud the words and sentences.)</a:t>
            </a:r>
            <a:endParaRPr i="0" u="none" strike="noStrike"/>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Remind students that high-frequency words are words that appear over and over in texts. Remind them they will be learning many of these words this year, and the words will help them become better readers.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Say the word </a:t>
            </a:r>
            <a:r>
              <a:rPr i="1" lang="en-US" u="none" strike="noStrike"/>
              <a:t>her</a:t>
            </a:r>
            <a:r>
              <a:rPr i="0" lang="en-US" u="none" strike="noStrike"/>
              <a:t> and ask students what letters spell the word.  Have students</a:t>
            </a:r>
            <a:endParaRPr/>
          </a:p>
          <a:p>
            <a:pPr indent="-204214" lvl="0" marL="566928" rtl="0" algn="l">
              <a:lnSpc>
                <a:spcPct val="100000"/>
              </a:lnSpc>
              <a:spcBef>
                <a:spcPts val="0"/>
              </a:spcBef>
              <a:spcAft>
                <a:spcPts val="0"/>
              </a:spcAft>
              <a:buClr>
                <a:schemeClr val="dk1"/>
              </a:buClr>
              <a:buSzPts val="1200"/>
              <a:buFont typeface="Calibri"/>
              <a:buChar char="●"/>
            </a:pPr>
            <a:r>
              <a:rPr i="0" lang="en-US" u="none" strike="noStrike"/>
              <a:t>say the letters as you write them on the board.</a:t>
            </a:r>
            <a:endParaRPr/>
          </a:p>
          <a:p>
            <a:pPr indent="-204214" lvl="0" marL="566928" rtl="0" algn="l">
              <a:lnSpc>
                <a:spcPct val="100000"/>
              </a:lnSpc>
              <a:spcBef>
                <a:spcPts val="0"/>
              </a:spcBef>
              <a:spcAft>
                <a:spcPts val="0"/>
              </a:spcAft>
              <a:buClr>
                <a:schemeClr val="dk1"/>
              </a:buClr>
              <a:buSzPts val="1200"/>
              <a:buFont typeface="Calibri"/>
              <a:buChar char="●"/>
            </a:pPr>
            <a:r>
              <a:rPr i="0" lang="en-US" u="none" strike="noStrike"/>
              <a:t>say and spell the word, clapping their hands for each letter.</a:t>
            </a:r>
            <a:endParaRPr/>
          </a:p>
          <a:p>
            <a:pPr indent="-204214" lvl="0" marL="566928" rtl="0" algn="l">
              <a:lnSpc>
                <a:spcPct val="100000"/>
              </a:lnSpc>
              <a:spcBef>
                <a:spcPts val="0"/>
              </a:spcBef>
              <a:spcAft>
                <a:spcPts val="0"/>
              </a:spcAft>
              <a:buClr>
                <a:schemeClr val="dk1"/>
              </a:buClr>
              <a:buSzPts val="1200"/>
              <a:buFont typeface="Calibri"/>
              <a:buChar char="●"/>
            </a:pPr>
            <a:r>
              <a:rPr i="0" lang="en-US" u="none" strike="noStrike"/>
              <a:t>repeat with down and how.</a:t>
            </a:r>
            <a:endParaRPr i="0" u="none" strike="noStrike"/>
          </a:p>
        </p:txBody>
      </p:sp>
      <p:sp>
        <p:nvSpPr>
          <p:cNvPr id="884" name="Google Shape;884;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Explain that stories and poems are alike in many ways but they are also different. Create a Venn diagram with the headings Poem and Story. Ask students for their ideas as you complete the Venn diagram.</a:t>
            </a:r>
            <a:endParaRPr/>
          </a:p>
          <a:p>
            <a:pPr indent="-304800" lvl="0" marL="804672" rtl="0" algn="l">
              <a:lnSpc>
                <a:spcPct val="100000"/>
              </a:lnSpc>
              <a:spcBef>
                <a:spcPts val="0"/>
              </a:spcBef>
              <a:spcAft>
                <a:spcPts val="0"/>
              </a:spcAft>
              <a:buSzPts val="1200"/>
              <a:buFont typeface="Calibri"/>
              <a:buChar char="●"/>
            </a:pPr>
            <a:r>
              <a:rPr b="0" i="0" lang="en-US" u="none" strike="noStrike">
                <a:latin typeface="Calibri"/>
                <a:ea typeface="Calibri"/>
                <a:cs typeface="Calibri"/>
                <a:sym typeface="Calibri"/>
              </a:rPr>
              <a:t>How are poems and stories alike?</a:t>
            </a:r>
            <a:endParaRPr/>
          </a:p>
          <a:p>
            <a:pPr indent="-304800" lvl="0" marL="804672" rtl="0" algn="l">
              <a:lnSpc>
                <a:spcPct val="100000"/>
              </a:lnSpc>
              <a:spcBef>
                <a:spcPts val="0"/>
              </a:spcBef>
              <a:spcAft>
                <a:spcPts val="0"/>
              </a:spcAft>
              <a:buSzPts val="1200"/>
              <a:buFont typeface="Calibri"/>
              <a:buChar char="●"/>
            </a:pPr>
            <a:r>
              <a:rPr b="0" i="0" lang="en-US" u="none" strike="noStrike">
                <a:latin typeface="Calibri"/>
                <a:ea typeface="Calibri"/>
                <a:cs typeface="Calibri"/>
                <a:sym typeface="Calibri"/>
              </a:rPr>
              <a:t>How are poems and stories different?</a:t>
            </a:r>
            <a:endParaRPr/>
          </a:p>
          <a:p>
            <a:pPr indent="-137160" lvl="0" marL="137160" rtl="0" algn="l">
              <a:lnSpc>
                <a:spcPct val="100000"/>
              </a:lnSpc>
              <a:spcBef>
                <a:spcPts val="0"/>
              </a:spcBef>
              <a:spcAft>
                <a:spcPts val="0"/>
              </a:spcAft>
              <a:buClr>
                <a:schemeClr val="dk1"/>
              </a:buClr>
              <a:buSzPts val="1200"/>
              <a:buFont typeface="Calibri"/>
              <a:buAutoNum type="arabicPeriod"/>
            </a:pPr>
            <a:r>
              <a:rPr b="0" i="1" lang="en-US" u="none" strike="noStrike">
                <a:latin typeface="Calibri"/>
                <a:ea typeface="Calibri"/>
                <a:cs typeface="Calibri"/>
                <a:sym typeface="Calibri"/>
              </a:rPr>
              <a:t>I look at the poem “Duck Meets the Moon” and I notice that it tells a little story about what Duck does. This is similar to a story.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Model writing “both can tell a story” in the middle of the Venn diagram. Then have students suggest other ideas for the Venn diagram.</a:t>
            </a:r>
            <a:endParaRPr i="1">
              <a:latin typeface="Calibri"/>
              <a:ea typeface="Calibri"/>
              <a:cs typeface="Calibri"/>
              <a:sym typeface="Calibri"/>
            </a:endParaRPr>
          </a:p>
        </p:txBody>
      </p:sp>
      <p:sp>
        <p:nvSpPr>
          <p:cNvPr id="900" name="Google Shape;90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68148" lvl="0" marL="155448"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use the strategies for comparing texts.</a:t>
            </a:r>
            <a:endParaRPr/>
          </a:p>
          <a:p>
            <a:pPr indent="-168148" lvl="0" marL="155448"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draw a picture on p. 128 in the Student Interactive that shows something that both a story and a poem have. Provide support if students have difficulty.</a:t>
            </a:r>
            <a:endParaRPr b="1">
              <a:latin typeface="Calibri"/>
              <a:ea typeface="Calibri"/>
              <a:cs typeface="Calibri"/>
              <a:sym typeface="Calibri"/>
            </a:endParaRPr>
          </a:p>
        </p:txBody>
      </p:sp>
      <p:sp>
        <p:nvSpPr>
          <p:cNvPr id="915" name="Google Shape;915;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83ff4329f8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283ff4329f8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68148" lvl="0" marL="155448" rtl="0" algn="l">
              <a:lnSpc>
                <a:spcPct val="100000"/>
              </a:lnSpc>
              <a:spcBef>
                <a:spcPts val="0"/>
              </a:spcBef>
              <a:spcAft>
                <a:spcPts val="0"/>
              </a:spcAft>
              <a:buClr>
                <a:schemeClr val="dk1"/>
              </a:buClr>
              <a:buSzPts val="1200"/>
              <a:buFont typeface="Calibri"/>
              <a:buAutoNum type="arabicPeriod"/>
            </a:pPr>
            <a:r>
              <a:rPr lang="en-US"/>
              <a:t>Have students use evidence from the texts they have read this week to respond to the Weekly Question. Tell them to discuss in small groups or write or draw their responses on a separate sheet of paper.</a:t>
            </a:r>
            <a:endParaRPr/>
          </a:p>
        </p:txBody>
      </p:sp>
      <p:sp>
        <p:nvSpPr>
          <p:cNvPr id="928" name="Google Shape;928;g283ff4329f8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 story generally ends with a problem being resolved. The character went through changes and learned to solve a problem or overcome a challenge. An author also tells the character’s reaction to the solved problem, such as “I was so happy it was finally over!” Then the author writes an ending for his or her book to wrap up the story.</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Hold up a stack text that you have read before. Have students recall what happens at the end of the story. As students remember, record their responses. Explain that sometimes authors think of more than one ending to their story because they may not be sure what the best ending would be.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or retell a stack text. Identify the main characters and setting. Have students discuss how a character might have reacted after the problem was solved. Think aloud about the problem in the plot. Recall how the story ends. Say: </a:t>
            </a:r>
            <a:r>
              <a:rPr b="0" i="1" lang="en-US" sz="1200" u="none" strike="noStrike">
                <a:latin typeface="Calibri"/>
                <a:ea typeface="Calibri"/>
                <a:cs typeface="Calibri"/>
                <a:sym typeface="Calibri"/>
              </a:rPr>
              <a:t>Let’s pretend we wrote this book, but we don’t like the ending. We want to think of a new ending. Let’s brainstorm other ways the problem could have been solved. What other ways could the problem have been solved? </a:t>
            </a:r>
            <a:r>
              <a:rPr b="0" i="0" lang="en-US" sz="1200" u="none" strike="noStrike">
                <a:latin typeface="Calibri"/>
                <a:ea typeface="Calibri"/>
                <a:cs typeface="Calibri"/>
                <a:sym typeface="Calibri"/>
              </a:rPr>
              <a:t>Have students suggest other endings for the story as you write them on the board or flip chart.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When you have finished brainstorming, ask students to vote on their favorite new ending. With students’ help, compose a sentence to serve as a new ending for the book.</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135 in the Student Interactive. Read the page with students. Then have them dictate or compose an ending for the story.</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Have a few students read their stories aloud to the class. When they are finished reading, prompt the students to identify what happened to the characters at the end of the story.</a:t>
            </a:r>
            <a:endParaRPr i="0" u="none" strike="noStrike"/>
          </a:p>
        </p:txBody>
      </p:sp>
      <p:sp>
        <p:nvSpPr>
          <p:cNvPr id="942" name="Google Shape;942;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the following and guide students to select the correct possessive pronoun.</a:t>
            </a:r>
            <a:endParaRPr/>
          </a:p>
          <a:p>
            <a:pPr indent="0" lvl="0" marL="228600" rtl="0" algn="l">
              <a:lnSpc>
                <a:spcPct val="100000"/>
              </a:lnSpc>
              <a:spcBef>
                <a:spcPts val="0"/>
              </a:spcBef>
              <a:spcAft>
                <a:spcPts val="0"/>
              </a:spcAft>
              <a:buSzPts val="1400"/>
              <a:buFont typeface="Arial"/>
              <a:buNone/>
            </a:pPr>
            <a:r>
              <a:rPr b="0" i="0" lang="en-US" sz="1200" u="none" strike="noStrike">
                <a:latin typeface="Calibri"/>
                <a:ea typeface="Calibri"/>
                <a:cs typeface="Calibri"/>
                <a:sym typeface="Calibri"/>
              </a:rPr>
              <a:t>      This is _____ bike.</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A. her</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B. hers</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C. him</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D. Their</a:t>
            </a:r>
            <a:endParaRPr/>
          </a:p>
          <a:p>
            <a:pPr indent="0" lvl="1" marL="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2.   Have students complete Language and Conventions p. 150 from the Resource Download Center.</a:t>
            </a:r>
            <a:endParaRPr/>
          </a:p>
          <a:p>
            <a:pPr indent="0" lvl="0" marL="228600" rtl="0" algn="l">
              <a:lnSpc>
                <a:spcPct val="100000"/>
              </a:lnSpc>
              <a:spcBef>
                <a:spcPts val="0"/>
              </a:spcBef>
              <a:spcAft>
                <a:spcPts val="0"/>
              </a:spcAft>
              <a:buSzPts val="1400"/>
              <a:buFont typeface="Arial"/>
              <a:buNone/>
            </a:pPr>
            <a:r>
              <a:rPr b="1" i="0" lang="en-US" sz="1200" u="none" strike="noStrike">
                <a:latin typeface="Calibri"/>
                <a:ea typeface="Calibri"/>
                <a:cs typeface="Calibri"/>
                <a:sym typeface="Calibri"/>
              </a:rPr>
              <a:t>Click path: Table of Contents -&gt; Resource Download Center -&gt; Language and Conventions -&gt; U3 W3</a:t>
            </a:r>
            <a:endParaRPr b="1" i="0" sz="1200" u="none" strike="noStrike">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latin typeface="Calibri"/>
              <a:ea typeface="Calibri"/>
              <a:cs typeface="Calibri"/>
              <a:sym typeface="Calibri"/>
            </a:endParaRPr>
          </a:p>
        </p:txBody>
      </p:sp>
      <p:sp>
        <p:nvSpPr>
          <p:cNvPr id="955" name="Google Shape;95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Remind students of the Essential Question for Unit 3: Why do we like stories?  Point out the Weekly Question:</a:t>
            </a:r>
            <a:r>
              <a:rPr b="0" i="1" lang="en-US" sz="1200" u="none" strike="noStrike">
                <a:latin typeface="Calibri"/>
                <a:ea typeface="Calibri"/>
                <a:cs typeface="Calibri"/>
                <a:sym typeface="Calibri"/>
              </a:rPr>
              <a:t> Why do we like poems?</a:t>
            </a:r>
            <a:r>
              <a:rPr b="0" i="0" lang="en-US" sz="1200" u="none" strike="noStrike">
                <a:latin typeface="Calibri"/>
                <a:ea typeface="Calibri"/>
                <a:cs typeface="Calibri"/>
                <a:sym typeface="Calibri"/>
              </a:rPr>
              <a:t> Explain that students will learn about poems this week.</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Ask students to tell you what they see in the illustrations on pp. 98–99 in the Student Interactive. Then talk to students about the words on the page. Tell students these are poems. They are a special kind of poem called nursery rhymes. Ask them if they recognize the poems.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aloud the poems and have students just listen. Then read them again, this time having students read along with you. Explain to students that they can interact with sources by illustrating, writing, or discussing their response to the text. Use the following prompts to guide discussion of the poems:</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What is “Little Boy Blue” about?</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Why do you think he is called Little Boy Blue?</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What is “Little Miss Muffet” about?</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Look at the illustration on p. 99. What do you think a tuffet is?</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What does rhyme mean?</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What rhymes with tuffet?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Reread the nursery rhymes, asking students to listen and clap their hands when they hear rhyming words.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interact with sources by telling which of the poems they like best and why. Ask them to circle the title of the poem they like best and underline their favorite part.</a:t>
            </a:r>
            <a:endParaRPr i="1" sz="1200">
              <a:latin typeface="Calibri"/>
              <a:ea typeface="Calibri"/>
              <a:cs typeface="Calibri"/>
              <a:sym typeface="Calibri"/>
            </a:endParaRPr>
          </a:p>
        </p:txBody>
      </p:sp>
      <p:sp>
        <p:nvSpPr>
          <p:cNvPr id="151" name="Google Shape;15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67" name="Google Shape;96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Tell students that they will listen to you read a poem. Explain that poems often have a rhythm, or beat. Poems often have lines that rhyme.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Have students listen as you read aloud the poem, “Hen and Fox.” Tell students to be active listeners by looking at you and thinking about what you are saying as you read aloud. After reading the first verse, have students tap along to the beat.</a:t>
            </a:r>
            <a:endParaRPr/>
          </a:p>
          <a:p>
            <a:pPr indent="-228600" lvl="1" marL="914400" rtl="0" algn="l">
              <a:lnSpc>
                <a:spcPct val="100000"/>
              </a:lnSpc>
              <a:spcBef>
                <a:spcPts val="0"/>
              </a:spcBef>
              <a:spcAft>
                <a:spcPts val="0"/>
              </a:spcAft>
              <a:buClr>
                <a:srgbClr val="373536"/>
              </a:buClr>
              <a:buSzPts val="1200"/>
              <a:buFont typeface="Calibri"/>
              <a:buNone/>
            </a:pPr>
            <a:r>
              <a:rPr i="0" lang="en-US" sz="1200" u="none" strike="noStrike"/>
              <a:t>PURPOSE Have students listen actively for elements of a poem, such as rhyme and rhythm.</a:t>
            </a:r>
            <a:endParaRPr/>
          </a:p>
          <a:p>
            <a:pPr indent="-228600" lvl="1" marL="914400" rtl="0" algn="l">
              <a:lnSpc>
                <a:spcPct val="100000"/>
              </a:lnSpc>
              <a:spcBef>
                <a:spcPts val="0"/>
              </a:spcBef>
              <a:spcAft>
                <a:spcPts val="0"/>
              </a:spcAft>
              <a:buSzPts val="1200"/>
              <a:buFont typeface="Calibri"/>
              <a:buNone/>
            </a:pPr>
            <a:r>
              <a:rPr i="0" lang="en-US" sz="1200" u="none" strike="noStrike"/>
              <a:t>READ</a:t>
            </a:r>
            <a:r>
              <a:rPr b="1" i="0" lang="en-US" sz="1200" u="none" strike="noStrike"/>
              <a:t> </a:t>
            </a:r>
            <a:r>
              <a:rPr i="0" lang="en-US" sz="1200" u="none" strike="noStrike"/>
              <a:t>the entire text aloud without stopping for the Think Aloud callouts.</a:t>
            </a:r>
            <a:endParaRPr/>
          </a:p>
          <a:p>
            <a:pPr indent="-228600" lvl="1" marL="914400" rtl="0" algn="l">
              <a:lnSpc>
                <a:spcPct val="100000"/>
              </a:lnSpc>
              <a:spcBef>
                <a:spcPts val="0"/>
              </a:spcBef>
              <a:spcAft>
                <a:spcPts val="0"/>
              </a:spcAft>
              <a:buSzPts val="1200"/>
              <a:buFont typeface="Calibri"/>
              <a:buNone/>
            </a:pPr>
            <a:r>
              <a:rPr i="0" lang="en-US" sz="1200" u="none" strike="noStrike"/>
              <a:t>REREAD</a:t>
            </a:r>
            <a:r>
              <a:rPr b="1" i="0" lang="en-US" sz="1200" u="none" strike="noStrike"/>
              <a:t> </a:t>
            </a:r>
            <a:r>
              <a:rPr i="0" lang="en-US" sz="1200" u="none" strike="noStrike"/>
              <a:t>the text aloud, pausing to model Think Aloud strategies related to the genre.</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Use the chart to help students identify instances of rhyming words in the poem. </a:t>
            </a:r>
            <a:endParaRPr/>
          </a:p>
          <a:p>
            <a:pPr indent="-228600" lvl="0" marL="457200" rtl="0" algn="l">
              <a:lnSpc>
                <a:spcPct val="100000"/>
              </a:lnSpc>
              <a:spcBef>
                <a:spcPts val="0"/>
              </a:spcBef>
              <a:spcAft>
                <a:spcPts val="0"/>
              </a:spcAft>
              <a:buSzPts val="1400"/>
              <a:buNone/>
            </a:pPr>
            <a:r>
              <a:t/>
            </a:r>
            <a:endParaRPr sz="1200"/>
          </a:p>
        </p:txBody>
      </p:sp>
      <p:sp>
        <p:nvSpPr>
          <p:cNvPr id="164" name="Google Shape;16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i="0" lang="en-US" sz="1200" u="none" strike="noStrike"/>
              <a:t>Tell students that they are going to talk about poems and what a poem is. Read aloud the text on p. 112 of the Student Interactive</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A</a:t>
            </a:r>
            <a:r>
              <a:rPr i="0" lang="en-US" sz="1200" u="none" strike="noStrike"/>
              <a:t>s students follow along in their books, running their finger under the text as you read. Tell students:</a:t>
            </a:r>
            <a:endParaRPr/>
          </a:p>
          <a:p>
            <a:pPr indent="-216914" lvl="1" marL="566928" rtl="0" algn="l">
              <a:lnSpc>
                <a:spcPct val="100000"/>
              </a:lnSpc>
              <a:spcBef>
                <a:spcPts val="0"/>
              </a:spcBef>
              <a:spcAft>
                <a:spcPts val="0"/>
              </a:spcAft>
              <a:buClr>
                <a:schemeClr val="dk1"/>
              </a:buClr>
              <a:buSzPts val="1400"/>
              <a:buFont typeface="Calibri"/>
              <a:buChar char="•"/>
            </a:pPr>
            <a:r>
              <a:rPr i="1" lang="en-US" sz="1200" u="none" strike="noStrike"/>
              <a:t>Rhyming is when words have the same middle and ending sounds, like fox and box.</a:t>
            </a:r>
            <a:endParaRPr/>
          </a:p>
          <a:p>
            <a:pPr indent="-216914" lvl="1" marL="566928" rtl="0" algn="l">
              <a:lnSpc>
                <a:spcPct val="100000"/>
              </a:lnSpc>
              <a:spcBef>
                <a:spcPts val="0"/>
              </a:spcBef>
              <a:spcAft>
                <a:spcPts val="0"/>
              </a:spcAft>
              <a:buClr>
                <a:schemeClr val="dk1"/>
              </a:buClr>
              <a:buSzPts val="1400"/>
              <a:buFont typeface="Calibri"/>
              <a:buChar char="•"/>
            </a:pPr>
            <a:r>
              <a:rPr i="1" lang="en-US" sz="1200" u="none" strike="noStrike"/>
              <a:t>Rhythm is the way we say the words in time. We can say them slow or fast. We can pause between the words. There are different types of rhythms.</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sz="1200" u="none" strike="noStrike"/>
              <a:t>Point out the features of a poem. </a:t>
            </a:r>
            <a:r>
              <a:rPr i="1" lang="en-US" sz="1200" u="none" strike="noStrike"/>
              <a:t>Many poems rhyme, but they don’t have to. This poem on p. 112 does rhyme. I know that poems usually have a rhythm or a beat. Poems describe things in a new or interesting way, like saying a star is like a diamond</a:t>
            </a:r>
            <a:r>
              <a:rPr i="0" lang="en-US" sz="1200" u="none" strike="noStrike"/>
              <a:t>. </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sz="1200" u="none" strike="noStrike"/>
              <a:t>Read aloud the Anchor Chart on p. 113. </a:t>
            </a:r>
            <a:r>
              <a:rPr b="1" i="0" lang="en-US" sz="1200" u="none" strike="noStrike"/>
              <a:t>Editable Anchor Chart Click Path: Table of Contents -&gt; Reading Anchor Charts -&gt; Unit 3 Week 3: Poetry Reading Anchor Chart</a:t>
            </a:r>
            <a:endParaRPr b="1" i="0" sz="1200"/>
          </a:p>
          <a:p>
            <a:pPr indent="0" lvl="0" marL="0" rtl="0" algn="l">
              <a:lnSpc>
                <a:spcPct val="100000"/>
              </a:lnSpc>
              <a:spcBef>
                <a:spcPts val="0"/>
              </a:spcBef>
              <a:spcAft>
                <a:spcPts val="0"/>
              </a:spcAft>
              <a:buSzPts val="1400"/>
              <a:buNone/>
            </a:pPr>
            <a:r>
              <a:t/>
            </a:r>
            <a:endParaRPr/>
          </a:p>
        </p:txBody>
      </p:sp>
      <p:sp>
        <p:nvSpPr>
          <p:cNvPr id="176" name="Google Shape;17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7.png"/><Relationship Id="rId7"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5.png"/><Relationship Id="rId7"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46.png"/><Relationship Id="rId7" Type="http://schemas.openxmlformats.org/officeDocument/2006/relationships/image" Target="../media/image37.png"/></Relationships>
</file>

<file path=ppt/slides/_rels/slide45.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8.png"/><Relationship Id="rId13" Type="http://schemas.openxmlformats.org/officeDocument/2006/relationships/image" Target="../media/image43.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47.png"/><Relationship Id="rId15" Type="http://schemas.openxmlformats.org/officeDocument/2006/relationships/image" Target="../media/image69.png"/><Relationship Id="rId14" Type="http://schemas.openxmlformats.org/officeDocument/2006/relationships/image" Target="../media/image50.png"/><Relationship Id="rId16"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42.png"/><Relationship Id="rId8"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2.png"/><Relationship Id="rId7"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7.png"/><Relationship Id="rId7"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a:t>
            </a:r>
            <a:endParaRPr b="0" i="0" sz="1400" u="none" cap="none" strike="noStrike">
              <a:solidFill>
                <a:srgbClr val="000000"/>
              </a:solidFill>
              <a:latin typeface="Century Gothic"/>
              <a:ea typeface="Century Gothic"/>
              <a:cs typeface="Century Gothic"/>
              <a:sym typeface="Century Gothic"/>
            </a:endParaRPr>
          </a:p>
        </p:txBody>
      </p:sp>
      <p:sp>
        <p:nvSpPr>
          <p:cNvPr id="197" name="Google Shape;197;p13"/>
          <p:cNvSpPr txBox="1"/>
          <p:nvPr/>
        </p:nvSpPr>
        <p:spPr>
          <a:xfrm>
            <a:off x="6569160" y="3318505"/>
            <a:ext cx="4932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how this poem is different from folktales and fairy tales that you have read.</a:t>
            </a:r>
            <a:endParaRPr b="0" i="0" sz="3200" u="none" cap="none" strike="noStrike">
              <a:solidFill>
                <a:schemeClr val="dk1"/>
              </a:solidFill>
              <a:latin typeface="Century Gothic"/>
              <a:ea typeface="Century Gothic"/>
              <a:cs typeface="Century Gothic"/>
              <a:sym typeface="Century Gothic"/>
            </a:endParaRPr>
          </a:p>
        </p:txBody>
      </p:sp>
      <p:pic>
        <p:nvPicPr>
          <p:cNvPr id="198" name="Google Shape;198;p13"/>
          <p:cNvPicPr preferRelativeResize="0"/>
          <p:nvPr/>
        </p:nvPicPr>
        <p:blipFill rotWithShape="1">
          <a:blip r:embed="rId6">
            <a:alphaModFix/>
          </a:blip>
          <a:srcRect b="0" l="0" r="0" t="0"/>
          <a:stretch/>
        </p:blipFill>
        <p:spPr>
          <a:xfrm>
            <a:off x="762431" y="1579304"/>
            <a:ext cx="5249804" cy="43050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clipart&#10;&#10;Description automatically generated" id="199" name="Google Shape;199;p13"/>
          <p:cNvPicPr preferRelativeResize="0"/>
          <p:nvPr/>
        </p:nvPicPr>
        <p:blipFill rotWithShape="1">
          <a:blip r:embed="rId7">
            <a:alphaModFix/>
          </a:blip>
          <a:srcRect b="0" l="0" r="0" t="0"/>
          <a:stretch/>
        </p:blipFill>
        <p:spPr>
          <a:xfrm>
            <a:off x="6384713" y="2260572"/>
            <a:ext cx="4948236" cy="7137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A picture containing clock&#10;&#10;Description automatically generated" id="205" name="Google Shape;205;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6" name="Google Shape;206;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7" name="Google Shape;207;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8" name="Google Shape;208;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9" name="Google Shape;209;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0" name="Google Shape;210;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129</a:t>
            </a:r>
            <a:endParaRPr b="0" i="0" sz="1400" u="none" cap="none" strike="noStrike">
              <a:solidFill>
                <a:srgbClr val="000000"/>
              </a:solidFill>
              <a:latin typeface="Century Gothic"/>
              <a:ea typeface="Century Gothic"/>
              <a:cs typeface="Century Gothic"/>
              <a:sym typeface="Century Gothic"/>
            </a:endParaRPr>
          </a:p>
        </p:txBody>
      </p:sp>
      <p:pic>
        <p:nvPicPr>
          <p:cNvPr id="211" name="Google Shape;211;p14"/>
          <p:cNvPicPr preferRelativeResize="0"/>
          <p:nvPr/>
        </p:nvPicPr>
        <p:blipFill rotWithShape="1">
          <a:blip r:embed="rId6">
            <a:alphaModFix/>
          </a:blip>
          <a:srcRect b="0" l="0" r="0" t="0"/>
          <a:stretch/>
        </p:blipFill>
        <p:spPr>
          <a:xfrm>
            <a:off x="1339273" y="1483139"/>
            <a:ext cx="5709756" cy="47210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2" name="Google Shape;212;p14"/>
          <p:cNvSpPr txBox="1"/>
          <p:nvPr/>
        </p:nvSpPr>
        <p:spPr>
          <a:xfrm>
            <a:off x="7895500" y="2151725"/>
            <a:ext cx="3563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t>
            </a:r>
            <a:r>
              <a:rPr lang="en-US" sz="3200">
                <a:latin typeface="Century Gothic"/>
                <a:ea typeface="Century Gothic"/>
                <a:cs typeface="Century Gothic"/>
                <a:sym typeface="Century Gothic"/>
              </a:rPr>
              <a:t>age</a:t>
            </a:r>
            <a:r>
              <a:rPr b="0" i="0" lang="en-US" sz="3200" u="none" cap="none" strike="noStrike">
                <a:solidFill>
                  <a:srgbClr val="000000"/>
                </a:solidFill>
                <a:latin typeface="Century Gothic"/>
                <a:ea typeface="Century Gothic"/>
                <a:cs typeface="Century Gothic"/>
                <a:sym typeface="Century Gothic"/>
              </a:rPr>
              <a:t> 129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A picture containing clock&#10;&#10;Description automatically generated" id="218" name="Google Shape;21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9" name="Google Shape;21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0" name="Google Shape;22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1" name="Google Shape;22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2" name="Google Shape;22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23" name="Google Shape;223;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24" name="Google Shape;224;p15"/>
          <p:cNvPicPr preferRelativeResize="0"/>
          <p:nvPr/>
        </p:nvPicPr>
        <p:blipFill rotWithShape="1">
          <a:blip r:embed="rId7">
            <a:alphaModFix/>
          </a:blip>
          <a:srcRect b="0" l="0" r="0" t="0"/>
          <a:stretch/>
        </p:blipFill>
        <p:spPr>
          <a:xfrm>
            <a:off x="1944275" y="1582238"/>
            <a:ext cx="1466850" cy="1876425"/>
          </a:xfrm>
          <a:prstGeom prst="rect">
            <a:avLst/>
          </a:prstGeom>
          <a:noFill/>
          <a:ln>
            <a:noFill/>
          </a:ln>
        </p:spPr>
      </p:pic>
      <p:pic>
        <p:nvPicPr>
          <p:cNvPr id="225" name="Google Shape;225;p15"/>
          <p:cNvPicPr preferRelativeResize="0"/>
          <p:nvPr/>
        </p:nvPicPr>
        <p:blipFill rotWithShape="1">
          <a:blip r:embed="rId8">
            <a:alphaModFix/>
          </a:blip>
          <a:srcRect b="0" l="0" r="0" t="0"/>
          <a:stretch/>
        </p:blipFill>
        <p:spPr>
          <a:xfrm>
            <a:off x="2030000" y="4142988"/>
            <a:ext cx="1295400" cy="1847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A picture containing clock&#10;&#10;Description automatically generated" id="231" name="Google Shape;231;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2" name="Google Shape;232;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3" name="Google Shape;233;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4" name="Google Shape;234;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5" name="Google Shape;235;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236" name="Google Shape;236;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133</a:t>
            </a:r>
            <a:endParaRPr b="0" i="0" sz="1400" u="none" cap="none" strike="noStrike">
              <a:solidFill>
                <a:srgbClr val="000000"/>
              </a:solidFill>
              <a:latin typeface="Century Gothic"/>
              <a:ea typeface="Century Gothic"/>
              <a:cs typeface="Century Gothic"/>
              <a:sym typeface="Century Gothic"/>
            </a:endParaRPr>
          </a:p>
        </p:txBody>
      </p:sp>
      <p:sp>
        <p:nvSpPr>
          <p:cNvPr id="237" name="Google Shape;237;p16"/>
          <p:cNvSpPr txBox="1"/>
          <p:nvPr/>
        </p:nvSpPr>
        <p:spPr>
          <a:xfrm>
            <a:off x="7809752" y="2473495"/>
            <a:ext cx="3910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133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238" name="Google Shape;238;p16"/>
          <p:cNvPicPr preferRelativeResize="0"/>
          <p:nvPr/>
        </p:nvPicPr>
        <p:blipFill rotWithShape="1">
          <a:blip r:embed="rId6">
            <a:alphaModFix/>
          </a:blip>
          <a:srcRect b="0" l="0" r="0" t="0"/>
          <a:stretch/>
        </p:blipFill>
        <p:spPr>
          <a:xfrm>
            <a:off x="819040" y="1347320"/>
            <a:ext cx="5842666" cy="48541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picture containing clock&#10;&#10;Description automatically generated" id="244" name="Google Shape;244;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5" name="Google Shape;245;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6" name="Google Shape;246;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7" name="Google Shape;247;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8" name="Google Shape;248;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49" name="Google Shape;249;p17"/>
          <p:cNvSpPr txBox="1"/>
          <p:nvPr/>
        </p:nvSpPr>
        <p:spPr>
          <a:xfrm>
            <a:off x="995900" y="2191775"/>
            <a:ext cx="9876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a:t>
            </a:r>
            <a:r>
              <a:rPr b="0" i="0" lang="en-US" sz="3200" u="none" cap="none" strike="noStrike">
                <a:solidFill>
                  <a:schemeClr val="dk1"/>
                </a:solidFill>
                <a:latin typeface="Century Gothic"/>
                <a:ea typeface="Century Gothic"/>
                <a:cs typeface="Century Gothic"/>
                <a:sym typeface="Century Gothic"/>
              </a:rPr>
              <a:t> to work on your fiction books.</a:t>
            </a:r>
            <a:r>
              <a:rPr lang="en-US" sz="3200">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Remember to put your ideas in order. </a:t>
            </a:r>
            <a:endParaRPr b="0" i="0" sz="1400" u="none" cap="none" strike="noStrike">
              <a:solidFill>
                <a:srgbClr val="000000"/>
              </a:solidFill>
              <a:latin typeface="Century Gothic"/>
              <a:ea typeface="Century Gothic"/>
              <a:cs typeface="Century Gothic"/>
              <a:sym typeface="Century Gothic"/>
            </a:endParaRPr>
          </a:p>
        </p:txBody>
      </p:sp>
      <p:sp>
        <p:nvSpPr>
          <p:cNvPr id="250" name="Google Shape;250;p17"/>
          <p:cNvSpPr txBox="1"/>
          <p:nvPr/>
        </p:nvSpPr>
        <p:spPr>
          <a:xfrm>
            <a:off x="995895" y="4197980"/>
            <a:ext cx="8548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stories with the class.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51" name="Google Shape;251;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clock&#10;&#10;Description automatically generated" id="257" name="Google Shape;257;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0" name="Google Shape;260;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62" name="Google Shape;262;p19"/>
          <p:cNvSpPr txBox="1"/>
          <p:nvPr/>
        </p:nvSpPr>
        <p:spPr>
          <a:xfrm>
            <a:off x="780849" y="1271913"/>
            <a:ext cx="9523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400" u="none" cap="none" strike="noStrike">
                <a:solidFill>
                  <a:schemeClr val="accent1"/>
                </a:solidFill>
                <a:latin typeface="Century Gothic"/>
                <a:ea typeface="Century Gothic"/>
                <a:cs typeface="Century Gothic"/>
                <a:sym typeface="Century Gothic"/>
              </a:rPr>
              <a:t>Juan is a boy.  He is a boy.</a:t>
            </a:r>
            <a:endParaRPr b="0" i="0" sz="4400" u="none" cap="none" strike="noStrike">
              <a:solidFill>
                <a:schemeClr val="accent1"/>
              </a:solidFill>
              <a:latin typeface="Century Gothic"/>
              <a:ea typeface="Century Gothic"/>
              <a:cs typeface="Century Gothic"/>
              <a:sym typeface="Century Gothic"/>
            </a:endParaRPr>
          </a:p>
        </p:txBody>
      </p:sp>
      <p:sp>
        <p:nvSpPr>
          <p:cNvPr id="263" name="Google Shape;263;p19"/>
          <p:cNvSpPr txBox="1"/>
          <p:nvPr/>
        </p:nvSpPr>
        <p:spPr>
          <a:xfrm>
            <a:off x="780874" y="2195976"/>
            <a:ext cx="9523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400" u="none" cap="none" strike="noStrike">
                <a:solidFill>
                  <a:srgbClr val="C55A11"/>
                </a:solidFill>
                <a:latin typeface="Century Gothic"/>
                <a:ea typeface="Century Gothic"/>
                <a:cs typeface="Century Gothic"/>
                <a:sym typeface="Century Gothic"/>
              </a:rPr>
              <a:t>The ball hit Juan.  The ball hit him.</a:t>
            </a:r>
            <a:endParaRPr b="0" i="0" sz="4400" u="none" cap="none" strike="noStrike">
              <a:solidFill>
                <a:srgbClr val="C55A11"/>
              </a:solidFill>
              <a:latin typeface="Century Gothic"/>
              <a:ea typeface="Century Gothic"/>
              <a:cs typeface="Century Gothic"/>
              <a:sym typeface="Century Gothic"/>
            </a:endParaRPr>
          </a:p>
        </p:txBody>
      </p:sp>
      <p:sp>
        <p:nvSpPr>
          <p:cNvPr id="264" name="Google Shape;264;p19"/>
          <p:cNvSpPr txBox="1"/>
          <p:nvPr/>
        </p:nvSpPr>
        <p:spPr>
          <a:xfrm>
            <a:off x="780874" y="3120051"/>
            <a:ext cx="9523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400" u="none" cap="none" strike="noStrike">
                <a:solidFill>
                  <a:schemeClr val="accent6"/>
                </a:solidFill>
                <a:latin typeface="Century Gothic"/>
                <a:ea typeface="Century Gothic"/>
                <a:cs typeface="Century Gothic"/>
                <a:sym typeface="Century Gothic"/>
              </a:rPr>
              <a:t>Maria met </a:t>
            </a:r>
            <a:r>
              <a:rPr b="0" i="0" lang="en-US" sz="4400" u="sng" cap="none" strike="noStrike">
                <a:solidFill>
                  <a:schemeClr val="accent6"/>
                </a:solidFill>
                <a:latin typeface="Century Gothic"/>
                <a:ea typeface="Century Gothic"/>
                <a:cs typeface="Century Gothic"/>
                <a:sym typeface="Century Gothic"/>
              </a:rPr>
              <a:t>Lucy</a:t>
            </a:r>
            <a:r>
              <a:rPr b="0" i="0" lang="en-US" sz="4400" u="none" cap="none" strike="noStrike">
                <a:solidFill>
                  <a:schemeClr val="accent6"/>
                </a:solidFill>
                <a:latin typeface="Century Gothic"/>
                <a:ea typeface="Century Gothic"/>
                <a:cs typeface="Century Gothic"/>
                <a:sym typeface="Century Gothic"/>
              </a:rPr>
              <a:t> for lunch. </a:t>
            </a:r>
            <a:endParaRPr b="0" i="0" sz="4400" u="none" cap="none" strike="noStrike">
              <a:solidFill>
                <a:schemeClr val="accent6"/>
              </a:solidFill>
              <a:latin typeface="Century Gothic"/>
              <a:ea typeface="Century Gothic"/>
              <a:cs typeface="Century Gothic"/>
              <a:sym typeface="Century Gothic"/>
            </a:endParaRPr>
          </a:p>
        </p:txBody>
      </p:sp>
      <p:sp>
        <p:nvSpPr>
          <p:cNvPr id="265" name="Google Shape;265;p19"/>
          <p:cNvSpPr txBox="1"/>
          <p:nvPr/>
        </p:nvSpPr>
        <p:spPr>
          <a:xfrm>
            <a:off x="780851" y="4063825"/>
            <a:ext cx="9523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400" u="none" cap="none" strike="noStrike">
                <a:solidFill>
                  <a:schemeClr val="accent1"/>
                </a:solidFill>
                <a:latin typeface="Century Gothic"/>
                <a:ea typeface="Century Gothic"/>
                <a:cs typeface="Century Gothic"/>
                <a:sym typeface="Century Gothic"/>
              </a:rPr>
              <a:t>Luka gave </a:t>
            </a:r>
            <a:r>
              <a:rPr b="0" i="0" lang="en-US" sz="4400" u="sng" cap="none" strike="noStrike">
                <a:solidFill>
                  <a:schemeClr val="accent1"/>
                </a:solidFill>
                <a:latin typeface="Century Gothic"/>
                <a:ea typeface="Century Gothic"/>
                <a:cs typeface="Century Gothic"/>
                <a:sym typeface="Century Gothic"/>
              </a:rPr>
              <a:t>Jared</a:t>
            </a:r>
            <a:r>
              <a:rPr b="0" i="0" lang="en-US" sz="4400" u="none" cap="none" strike="noStrike">
                <a:solidFill>
                  <a:schemeClr val="accent1"/>
                </a:solidFill>
                <a:latin typeface="Century Gothic"/>
                <a:ea typeface="Century Gothic"/>
                <a:cs typeface="Century Gothic"/>
                <a:sym typeface="Century Gothic"/>
              </a:rPr>
              <a:t> a present.</a:t>
            </a:r>
            <a:endParaRPr b="0" i="0" sz="4400" u="none" cap="none" strike="noStrike">
              <a:solidFill>
                <a:schemeClr val="accent1"/>
              </a:solidFill>
              <a:latin typeface="Century Gothic"/>
              <a:ea typeface="Century Gothic"/>
              <a:cs typeface="Century Gothic"/>
              <a:sym typeface="Century Gothic"/>
            </a:endParaRPr>
          </a:p>
        </p:txBody>
      </p:sp>
      <p:sp>
        <p:nvSpPr>
          <p:cNvPr id="266" name="Google Shape;266;p19"/>
          <p:cNvSpPr txBox="1"/>
          <p:nvPr/>
        </p:nvSpPr>
        <p:spPr>
          <a:xfrm>
            <a:off x="780874" y="5007613"/>
            <a:ext cx="9523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400" u="none" cap="none" strike="noStrike">
                <a:solidFill>
                  <a:srgbClr val="C55A11"/>
                </a:solidFill>
                <a:latin typeface="Century Gothic"/>
                <a:ea typeface="Century Gothic"/>
                <a:cs typeface="Century Gothic"/>
                <a:sym typeface="Century Gothic"/>
              </a:rPr>
              <a:t>Mia washed </a:t>
            </a:r>
            <a:r>
              <a:rPr b="0" i="0" lang="en-US" sz="4400" u="sng" cap="none" strike="noStrike">
                <a:solidFill>
                  <a:srgbClr val="C55A11"/>
                </a:solidFill>
                <a:latin typeface="Century Gothic"/>
                <a:ea typeface="Century Gothic"/>
                <a:cs typeface="Century Gothic"/>
                <a:sym typeface="Century Gothic"/>
              </a:rPr>
              <a:t>the dog</a:t>
            </a:r>
            <a:r>
              <a:rPr b="0" i="0" lang="en-US" sz="4400" u="none" cap="none" strike="noStrike">
                <a:solidFill>
                  <a:srgbClr val="C55A11"/>
                </a:solidFill>
                <a:latin typeface="Century Gothic"/>
                <a:ea typeface="Century Gothic"/>
                <a:cs typeface="Century Gothic"/>
                <a:sym typeface="Century Gothic"/>
              </a:rPr>
              <a:t>.</a:t>
            </a:r>
            <a:endParaRPr b="0" i="0" sz="4400" u="none" cap="none" strike="noStrike">
              <a:solidFill>
                <a:srgbClr val="C55A1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A picture containing drawing, lamp&#10;&#10;Description automatically generated" id="271" name="Google Shape;271;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72" name="Google Shape;272;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73" name="Google Shape;273;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75" name="Google Shape;275;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76" name="Google Shape;276;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A picture containing clock&#10;&#10;Description automatically generated" id="282" name="Google Shape;282;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3" name="Google Shape;283;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4" name="Google Shape;284;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5" name="Google Shape;285;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6" name="Google Shape;286;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287" name="Google Shape;287;p21"/>
          <p:cNvPicPr preferRelativeResize="0"/>
          <p:nvPr/>
        </p:nvPicPr>
        <p:blipFill rotWithShape="1">
          <a:blip r:embed="rId6">
            <a:alphaModFix/>
          </a:blip>
          <a:srcRect b="0" l="0" r="0" t="0"/>
          <a:stretch/>
        </p:blipFill>
        <p:spPr>
          <a:xfrm>
            <a:off x="744076" y="1459359"/>
            <a:ext cx="3403467" cy="47448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88" name="Google Shape;288;p21"/>
          <p:cNvSpPr txBox="1"/>
          <p:nvPr/>
        </p:nvSpPr>
        <p:spPr>
          <a:xfrm>
            <a:off x="8008804" y="1619575"/>
            <a:ext cx="1764900" cy="4155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zip</a:t>
            </a:r>
            <a:endParaRPr b="0" i="0" sz="4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zap</a:t>
            </a:r>
            <a:endParaRPr b="0" i="0" sz="4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Zak</a:t>
            </a:r>
            <a:endParaRPr b="0" i="0" sz="4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jazz</a:t>
            </a:r>
            <a:endParaRPr b="0" i="0" sz="4800" u="none" cap="none" strike="noStrike">
              <a:solidFill>
                <a:srgbClr val="000000"/>
              </a:solidFill>
              <a:latin typeface="Arial"/>
              <a:ea typeface="Arial"/>
              <a:cs typeface="Arial"/>
              <a:sym typeface="Arial"/>
            </a:endParaRPr>
          </a:p>
        </p:txBody>
      </p:sp>
      <p:sp>
        <p:nvSpPr>
          <p:cNvPr id="289" name="Google Shape;289;p21"/>
          <p:cNvSpPr txBox="1"/>
          <p:nvPr/>
        </p:nvSpPr>
        <p:spPr>
          <a:xfrm>
            <a:off x="5128175" y="3607175"/>
            <a:ext cx="1040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Zz</a:t>
            </a:r>
            <a:endParaRPr b="0" i="0" sz="1400" u="none" cap="none" strike="noStrike">
              <a:solidFill>
                <a:srgbClr val="000000"/>
              </a:solidFill>
              <a:latin typeface="Arial"/>
              <a:ea typeface="Arial"/>
              <a:cs typeface="Arial"/>
              <a:sym typeface="Arial"/>
            </a:endParaRPr>
          </a:p>
        </p:txBody>
      </p:sp>
      <p:sp>
        <p:nvSpPr>
          <p:cNvPr id="290" name="Google Shape;290;p21"/>
          <p:cNvSpPr txBox="1"/>
          <p:nvPr/>
        </p:nvSpPr>
        <p:spPr>
          <a:xfrm>
            <a:off x="4679175" y="1912475"/>
            <a:ext cx="2467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chemeClr val="dk1"/>
                </a:solidFill>
                <a:latin typeface="Century Gothic"/>
                <a:ea typeface="Century Gothic"/>
                <a:cs typeface="Century Gothic"/>
                <a:sym typeface="Century Gothic"/>
              </a:rPr>
              <a:t>zebra</a:t>
            </a:r>
            <a:endParaRPr b="0" i="0" sz="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01" name="Google Shape;30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a:t>
            </a:r>
            <a:endParaRPr b="0" i="0" sz="1400" u="none" cap="none" strike="noStrike">
              <a:solidFill>
                <a:srgbClr val="000000"/>
              </a:solidFill>
              <a:latin typeface="Century Gothic"/>
              <a:ea typeface="Century Gothic"/>
              <a:cs typeface="Century Gothic"/>
              <a:sym typeface="Century Gothic"/>
            </a:endParaRPr>
          </a:p>
        </p:txBody>
      </p:sp>
      <p:sp>
        <p:nvSpPr>
          <p:cNvPr id="302" name="Google Shape;302;p22"/>
          <p:cNvSpPr txBox="1"/>
          <p:nvPr/>
        </p:nvSpPr>
        <p:spPr>
          <a:xfrm>
            <a:off x="7511450" y="2246963"/>
            <a:ext cx="4507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102 in your Student Interactive</a:t>
            </a:r>
            <a:r>
              <a:rPr lang="en-US" sz="3200">
                <a:solidFill>
                  <a:schemeClr val="dk1"/>
                </a:solidFill>
                <a:latin typeface="Century Gothic"/>
                <a:ea typeface="Century Gothic"/>
                <a:cs typeface="Century Gothic"/>
                <a:sym typeface="Century Gothic"/>
              </a:rPr>
              <a:t> and complete the activity.</a:t>
            </a:r>
            <a:endParaRPr b="0" i="0" sz="3200" u="none" cap="none" strike="noStrike">
              <a:solidFill>
                <a:srgbClr val="000000"/>
              </a:solidFill>
              <a:latin typeface="Century Gothic"/>
              <a:ea typeface="Century Gothic"/>
              <a:cs typeface="Century Gothic"/>
              <a:sym typeface="Century Gothic"/>
            </a:endParaRPr>
          </a:p>
        </p:txBody>
      </p:sp>
      <p:pic>
        <p:nvPicPr>
          <p:cNvPr id="303" name="Google Shape;303;p22"/>
          <p:cNvPicPr preferRelativeResize="0"/>
          <p:nvPr/>
        </p:nvPicPr>
        <p:blipFill rotWithShape="1">
          <a:blip r:embed="rId6">
            <a:alphaModFix/>
          </a:blip>
          <a:srcRect b="0" l="0" r="0" t="0"/>
          <a:stretch/>
        </p:blipFill>
        <p:spPr>
          <a:xfrm>
            <a:off x="739304" y="1297873"/>
            <a:ext cx="5994572" cy="49187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picture containing clock&#10;&#10;Description automatically generated" id="309" name="Google Shape;309;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0" name="Google Shape;310;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1" name="Google Shape;311;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2" name="Google Shape;312;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3" name="Google Shape;313;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23"/>
          <p:cNvSpPr txBox="1"/>
          <p:nvPr/>
        </p:nvSpPr>
        <p:spPr>
          <a:xfrm>
            <a:off x="1339273"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down</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3"/>
          <p:cNvSpPr txBox="1"/>
          <p:nvPr/>
        </p:nvSpPr>
        <p:spPr>
          <a:xfrm>
            <a:off x="6951630"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her</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23"/>
          <p:cNvSpPr txBox="1"/>
          <p:nvPr/>
        </p:nvSpPr>
        <p:spPr>
          <a:xfrm>
            <a:off x="4177840" y="4034696"/>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icture containing clock&#10;&#10;Description automatically generated" id="322" name="Google Shape;32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3" name="Google Shape;32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4" name="Google Shape;32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5" name="Google Shape;32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6" name="Google Shape;32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24"/>
          <p:cNvSpPr txBox="1"/>
          <p:nvPr/>
        </p:nvSpPr>
        <p:spPr>
          <a:xfrm>
            <a:off x="4334300" y="5287125"/>
            <a:ext cx="4576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Share</a:t>
            </a:r>
            <a:r>
              <a:rPr b="0" i="0" lang="en-US" sz="3200" u="none" cap="none" strike="noStrike">
                <a:solidFill>
                  <a:srgbClr val="000000"/>
                </a:solidFill>
                <a:latin typeface="Century Gothic"/>
                <a:ea typeface="Century Gothic"/>
                <a:cs typeface="Century Gothic"/>
                <a:sym typeface="Century Gothic"/>
              </a:rPr>
              <a:t> what you know about</a:t>
            </a:r>
            <a:r>
              <a:rPr b="0" i="0" lang="en-US" sz="14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these words.</a:t>
            </a:r>
            <a:endParaRPr b="0" i="0" sz="1400" u="none" cap="none" strike="noStrike">
              <a:solidFill>
                <a:srgbClr val="000000"/>
              </a:solidFill>
              <a:latin typeface="Arial"/>
              <a:ea typeface="Arial"/>
              <a:cs typeface="Arial"/>
              <a:sym typeface="Arial"/>
            </a:endParaRPr>
          </a:p>
        </p:txBody>
      </p:sp>
      <p:sp>
        <p:nvSpPr>
          <p:cNvPr id="328" name="Google Shape;328;p24"/>
          <p:cNvSpPr txBox="1"/>
          <p:nvPr/>
        </p:nvSpPr>
        <p:spPr>
          <a:xfrm>
            <a:off x="2086048" y="1826033"/>
            <a:ext cx="32004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fast</a:t>
            </a:r>
            <a:endParaRPr b="0" i="0" sz="5000" u="none" cap="none" strike="noStrike">
              <a:solidFill>
                <a:srgbClr val="000000"/>
              </a:solidFill>
              <a:latin typeface="Century Gothic"/>
              <a:ea typeface="Century Gothic"/>
              <a:cs typeface="Century Gothic"/>
              <a:sym typeface="Century Gothic"/>
            </a:endParaRPr>
          </a:p>
        </p:txBody>
      </p:sp>
      <p:sp>
        <p:nvSpPr>
          <p:cNvPr id="329" name="Google Shape;329;p24"/>
          <p:cNvSpPr txBox="1"/>
          <p:nvPr/>
        </p:nvSpPr>
        <p:spPr>
          <a:xfrm>
            <a:off x="6905555" y="1826033"/>
            <a:ext cx="32004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soon</a:t>
            </a:r>
            <a:endParaRPr b="0" i="0" sz="5000" u="none" cap="none" strike="noStrike">
              <a:solidFill>
                <a:srgbClr val="000000"/>
              </a:solidFill>
              <a:latin typeface="Century Gothic"/>
              <a:ea typeface="Century Gothic"/>
              <a:cs typeface="Century Gothic"/>
              <a:sym typeface="Century Gothic"/>
            </a:endParaRPr>
          </a:p>
        </p:txBody>
      </p:sp>
      <p:sp>
        <p:nvSpPr>
          <p:cNvPr id="330" name="Google Shape;330;p24"/>
          <p:cNvSpPr txBox="1"/>
          <p:nvPr/>
        </p:nvSpPr>
        <p:spPr>
          <a:xfrm>
            <a:off x="2086040" y="3223021"/>
            <a:ext cx="32004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down</a:t>
            </a:r>
            <a:endParaRPr b="0" i="0" sz="5000" u="none" cap="none" strike="noStrike">
              <a:solidFill>
                <a:srgbClr val="000000"/>
              </a:solidFill>
              <a:latin typeface="Century Gothic"/>
              <a:ea typeface="Century Gothic"/>
              <a:cs typeface="Century Gothic"/>
              <a:sym typeface="Century Gothic"/>
            </a:endParaRPr>
          </a:p>
        </p:txBody>
      </p:sp>
      <p:sp>
        <p:nvSpPr>
          <p:cNvPr id="331" name="Google Shape;331;p24"/>
          <p:cNvSpPr txBox="1"/>
          <p:nvPr/>
        </p:nvSpPr>
        <p:spPr>
          <a:xfrm>
            <a:off x="6905540" y="3223021"/>
            <a:ext cx="32004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great</a:t>
            </a:r>
            <a:endParaRPr b="0" i="0" sz="5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picture containing clock&#10;&#10;Description automatically generated" id="337" name="Google Shape;337;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8" name="Google Shape;338;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9" name="Google Shape;339;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0" name="Google Shape;340;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1" name="Google Shape;341;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a:t>
            </a:r>
            <a:endParaRPr b="0" i="0" sz="1400" u="none" cap="none" strike="noStrike">
              <a:solidFill>
                <a:srgbClr val="000000"/>
              </a:solidFill>
              <a:latin typeface="Century Gothic"/>
              <a:ea typeface="Century Gothic"/>
              <a:cs typeface="Century Gothic"/>
              <a:sym typeface="Century Gothic"/>
            </a:endParaRPr>
          </a:p>
        </p:txBody>
      </p:sp>
      <p:pic>
        <p:nvPicPr>
          <p:cNvPr id="343" name="Google Shape;343;p90"/>
          <p:cNvPicPr preferRelativeResize="0"/>
          <p:nvPr/>
        </p:nvPicPr>
        <p:blipFill rotWithShape="1">
          <a:blip r:embed="rId6">
            <a:alphaModFix/>
          </a:blip>
          <a:srcRect b="0" l="0" r="0" t="0"/>
          <a:stretch/>
        </p:blipFill>
        <p:spPr>
          <a:xfrm>
            <a:off x="1658979" y="1382203"/>
            <a:ext cx="6089135" cy="50555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44" name="Google Shape;344;p90"/>
          <p:cNvSpPr txBox="1"/>
          <p:nvPr/>
        </p:nvSpPr>
        <p:spPr>
          <a:xfrm>
            <a:off x="8548250" y="2719788"/>
            <a:ext cx="3471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Follow</a:t>
            </a:r>
            <a:r>
              <a:rPr b="0" i="0" lang="en-US" sz="3200" u="none" cap="none" strike="noStrike">
                <a:solidFill>
                  <a:srgbClr val="000000"/>
                </a:solidFill>
                <a:latin typeface="Century Gothic"/>
                <a:ea typeface="Century Gothic"/>
                <a:cs typeface="Century Gothic"/>
                <a:sym typeface="Century Gothic"/>
              </a:rPr>
              <a:t> along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on page 114 in the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55" name="Google Shape;355;p26"/>
          <p:cNvPicPr preferRelativeResize="0"/>
          <p:nvPr/>
        </p:nvPicPr>
        <p:blipFill rotWithShape="1">
          <a:blip r:embed="rId6">
            <a:alphaModFix/>
          </a:blip>
          <a:srcRect b="0" l="0" r="0" t="0"/>
          <a:stretch/>
        </p:blipFill>
        <p:spPr>
          <a:xfrm>
            <a:off x="2481778" y="1297865"/>
            <a:ext cx="6121657" cy="50826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6" name="Google Shape;356;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picture containing clock&#10;&#10;Description automatically generated" id="362" name="Google Shape;362;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3" name="Google Shape;363;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4" name="Google Shape;364;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5" name="Google Shape;365;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6" name="Google Shape;366;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 117</a:t>
            </a:r>
            <a:endParaRPr b="0" i="0" sz="1400" u="none" cap="none" strike="noStrike">
              <a:solidFill>
                <a:srgbClr val="000000"/>
              </a:solidFill>
              <a:latin typeface="Century Gothic"/>
              <a:ea typeface="Century Gothic"/>
              <a:cs typeface="Century Gothic"/>
              <a:sym typeface="Century Gothic"/>
            </a:endParaRPr>
          </a:p>
        </p:txBody>
      </p:sp>
      <p:pic>
        <p:nvPicPr>
          <p:cNvPr id="368" name="Google Shape;368;p27"/>
          <p:cNvPicPr preferRelativeResize="0"/>
          <p:nvPr/>
        </p:nvPicPr>
        <p:blipFill rotWithShape="1">
          <a:blip r:embed="rId6">
            <a:alphaModFix/>
          </a:blip>
          <a:srcRect b="0" l="0" r="0" t="0"/>
          <a:stretch/>
        </p:blipFill>
        <p:spPr>
          <a:xfrm>
            <a:off x="2555458" y="1656020"/>
            <a:ext cx="9354048" cy="3906584"/>
          </a:xfrm>
          <a:prstGeom prst="rect">
            <a:avLst/>
          </a:prstGeom>
          <a:noFill/>
          <a:ln>
            <a:noFill/>
          </a:ln>
        </p:spPr>
      </p:pic>
      <p:pic>
        <p:nvPicPr>
          <p:cNvPr descr="Icon&#10;&#10;Description automatically generated" id="369" name="Google Shape;369;p27"/>
          <p:cNvPicPr preferRelativeResize="0"/>
          <p:nvPr/>
        </p:nvPicPr>
        <p:blipFill rotWithShape="1">
          <a:blip r:embed="rId7">
            <a:alphaModFix/>
          </a:blip>
          <a:srcRect b="0" l="0" r="0" t="0"/>
          <a:stretch/>
        </p:blipFill>
        <p:spPr>
          <a:xfrm>
            <a:off x="2" y="2121674"/>
            <a:ext cx="2639074" cy="1908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clock&#10;&#10;Description automatically generated" id="375" name="Google Shape;375;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6" name="Google Shape;376;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7" name="Google Shape;377;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8" name="Google Shape;378;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9" name="Google Shape;379;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 119</a:t>
            </a:r>
            <a:endParaRPr b="0" i="0" sz="1400" u="none" cap="none" strike="noStrike">
              <a:solidFill>
                <a:srgbClr val="000000"/>
              </a:solidFill>
              <a:latin typeface="Century Gothic"/>
              <a:ea typeface="Century Gothic"/>
              <a:cs typeface="Century Gothic"/>
              <a:sym typeface="Century Gothic"/>
            </a:endParaRPr>
          </a:p>
        </p:txBody>
      </p:sp>
      <p:pic>
        <p:nvPicPr>
          <p:cNvPr id="381" name="Google Shape;381;p28"/>
          <p:cNvPicPr preferRelativeResize="0"/>
          <p:nvPr/>
        </p:nvPicPr>
        <p:blipFill rotWithShape="1">
          <a:blip r:embed="rId6">
            <a:alphaModFix/>
          </a:blip>
          <a:srcRect b="0" l="248" r="248" t="0"/>
          <a:stretch/>
        </p:blipFill>
        <p:spPr>
          <a:xfrm>
            <a:off x="914400" y="1590450"/>
            <a:ext cx="9705528" cy="40377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A picture containing clock&#10;&#10;Description automatically generated" id="387" name="Google Shape;387;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8" name="Google Shape;388;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9" name="Google Shape;389;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0" name="Google Shape;390;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1" name="Google Shape;391;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 121</a:t>
            </a:r>
            <a:endParaRPr b="0" i="0" sz="1400" u="none" cap="none" strike="noStrike">
              <a:solidFill>
                <a:srgbClr val="000000"/>
              </a:solidFill>
              <a:latin typeface="Century Gothic"/>
              <a:ea typeface="Century Gothic"/>
              <a:cs typeface="Century Gothic"/>
              <a:sym typeface="Century Gothic"/>
            </a:endParaRPr>
          </a:p>
        </p:txBody>
      </p:sp>
      <p:pic>
        <p:nvPicPr>
          <p:cNvPr id="393" name="Google Shape;393;p29"/>
          <p:cNvPicPr preferRelativeResize="0"/>
          <p:nvPr/>
        </p:nvPicPr>
        <p:blipFill rotWithShape="1">
          <a:blip r:embed="rId6">
            <a:alphaModFix/>
          </a:blip>
          <a:srcRect b="0" l="0" r="0" t="0"/>
          <a:stretch/>
        </p:blipFill>
        <p:spPr>
          <a:xfrm>
            <a:off x="2639066" y="1722882"/>
            <a:ext cx="9068867" cy="37728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4" name="Google Shape;394;p29"/>
          <p:cNvPicPr preferRelativeResize="0"/>
          <p:nvPr/>
        </p:nvPicPr>
        <p:blipFill rotWithShape="1">
          <a:blip r:embed="rId7">
            <a:alphaModFix/>
          </a:blip>
          <a:srcRect b="0" l="0" r="0" t="0"/>
          <a:stretch/>
        </p:blipFill>
        <p:spPr>
          <a:xfrm>
            <a:off x="2" y="2121674"/>
            <a:ext cx="2639074" cy="1908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A picture containing clock&#10;&#10;Description automatically generated" id="400" name="Google Shape;400;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1" name="Google Shape;401;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2" name="Google Shape;402;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3" name="Google Shape;403;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4" name="Google Shape;404;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sp>
        <p:nvSpPr>
          <p:cNvPr id="405" name="Google Shape;405;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 123</a:t>
            </a:r>
            <a:endParaRPr b="0" i="0" sz="1400" u="none" cap="none" strike="noStrike">
              <a:solidFill>
                <a:srgbClr val="000000"/>
              </a:solidFill>
              <a:latin typeface="Century Gothic"/>
              <a:ea typeface="Century Gothic"/>
              <a:cs typeface="Century Gothic"/>
              <a:sym typeface="Century Gothic"/>
            </a:endParaRPr>
          </a:p>
        </p:txBody>
      </p:sp>
      <p:pic>
        <p:nvPicPr>
          <p:cNvPr id="406" name="Google Shape;406;p30"/>
          <p:cNvPicPr preferRelativeResize="0"/>
          <p:nvPr/>
        </p:nvPicPr>
        <p:blipFill rotWithShape="1">
          <a:blip r:embed="rId6">
            <a:alphaModFix/>
          </a:blip>
          <a:srcRect b="0" l="357" r="367" t="0"/>
          <a:stretch/>
        </p:blipFill>
        <p:spPr>
          <a:xfrm>
            <a:off x="914400" y="1590450"/>
            <a:ext cx="9705526" cy="40377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picture containing clock&#10;&#10;Description automatically generated" id="412" name="Google Shape;412;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3" name="Google Shape;413;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4" name="Google Shape;414;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5" name="Google Shape;415;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6" name="Google Shape;416;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Respond and Analyze</a:t>
            </a:r>
            <a:endParaRPr b="0" i="0" sz="1400" u="none" cap="none" strike="noStrike">
              <a:solidFill>
                <a:srgbClr val="000000"/>
              </a:solidFill>
              <a:latin typeface="Century Gothic"/>
              <a:ea typeface="Century Gothic"/>
              <a:cs typeface="Century Gothic"/>
              <a:sym typeface="Century Gothic"/>
            </a:endParaRPr>
          </a:p>
        </p:txBody>
      </p:sp>
      <p:pic>
        <p:nvPicPr>
          <p:cNvPr id="417" name="Google Shape;417;p32"/>
          <p:cNvPicPr preferRelativeResize="0"/>
          <p:nvPr/>
        </p:nvPicPr>
        <p:blipFill rotWithShape="1">
          <a:blip r:embed="rId6">
            <a:alphaModFix/>
          </a:blip>
          <a:srcRect b="0" l="0" r="0" t="0"/>
          <a:stretch/>
        </p:blipFill>
        <p:spPr>
          <a:xfrm>
            <a:off x="889958" y="1496193"/>
            <a:ext cx="5567193" cy="46222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18" name="Google Shape;418;p32"/>
          <p:cNvSpPr txBox="1"/>
          <p:nvPr/>
        </p:nvSpPr>
        <p:spPr>
          <a:xfrm>
            <a:off x="6963200" y="1692888"/>
            <a:ext cx="45591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Brainstorm</a:t>
            </a:r>
            <a:r>
              <a:rPr b="0" i="0" lang="en-US" sz="3200" u="none" cap="none" strike="noStrike">
                <a:solidFill>
                  <a:schemeClr val="dk1"/>
                </a:solidFill>
                <a:latin typeface="Century Gothic"/>
                <a:ea typeface="Century Gothic"/>
                <a:cs typeface="Century Gothic"/>
                <a:sym typeface="Century Gothic"/>
              </a:rPr>
              <a:t> What was similar about all three poems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Discuss</a:t>
            </a:r>
            <a:r>
              <a:rPr b="0" i="0" lang="en-US" sz="3200" u="none" cap="none" strike="noStrike">
                <a:solidFill>
                  <a:srgbClr val="000000"/>
                </a:solidFill>
                <a:latin typeface="Century Gothic"/>
                <a:ea typeface="Century Gothic"/>
                <a:cs typeface="Century Gothic"/>
                <a:sym typeface="Century Gothic"/>
              </a:rPr>
              <a:t> Which poem did you like the best</a:t>
            </a:r>
            <a:r>
              <a:rPr b="0" i="0" lang="en-US" sz="3200" u="none" cap="none" strike="noStrike">
                <a:solidFill>
                  <a:srgbClr val="000000"/>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rgbClr val="000000"/>
                </a:solidFill>
                <a:latin typeface="Century Gothic"/>
                <a:ea typeface="Century Gothic"/>
                <a:cs typeface="Century Gothic"/>
                <a:sym typeface="Century Gothic"/>
              </a:rPr>
              <a:t>What did you like about it</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A picture containing clock&#10;&#10;Description automatically generated" id="424" name="Google Shape;424;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5" name="Google Shape;425;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6" name="Google Shape;426;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7" name="Google Shape;427;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8" name="Google Shape;428;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29" name="Google Shape;429;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sp>
        <p:nvSpPr>
          <p:cNvPr id="430" name="Google Shape;430;p33"/>
          <p:cNvSpPr txBox="1"/>
          <p:nvPr/>
        </p:nvSpPr>
        <p:spPr>
          <a:xfrm>
            <a:off x="7680662" y="2368373"/>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31" name="Google Shape;431;p33"/>
          <p:cNvPicPr preferRelativeResize="0"/>
          <p:nvPr/>
        </p:nvPicPr>
        <p:blipFill rotWithShape="1">
          <a:blip r:embed="rId6">
            <a:alphaModFix/>
          </a:blip>
          <a:srcRect b="0" l="0" r="0" t="0"/>
          <a:stretch/>
        </p:blipFill>
        <p:spPr>
          <a:xfrm>
            <a:off x="1339270" y="1380150"/>
            <a:ext cx="5846830" cy="48240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8" name="Google Shape;438;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9" name="Google Shape;439;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0" name="Google Shape;440;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i="0" sz="1400" u="none" cap="none" strike="noStrike">
              <a:solidFill>
                <a:srgbClr val="000000"/>
              </a:solidFill>
              <a:latin typeface="Century Gothic"/>
              <a:ea typeface="Century Gothic"/>
              <a:cs typeface="Century Gothic"/>
              <a:sym typeface="Century Gothic"/>
            </a:endParaRPr>
          </a:p>
        </p:txBody>
      </p:sp>
      <p:pic>
        <p:nvPicPr>
          <p:cNvPr id="443" name="Google Shape;443;p34"/>
          <p:cNvPicPr preferRelativeResize="0"/>
          <p:nvPr/>
        </p:nvPicPr>
        <p:blipFill rotWithShape="1">
          <a:blip r:embed="rId6">
            <a:alphaModFix/>
          </a:blip>
          <a:srcRect b="0" l="0" r="0" t="0"/>
          <a:stretch/>
        </p:blipFill>
        <p:spPr>
          <a:xfrm>
            <a:off x="1713615" y="1611743"/>
            <a:ext cx="5511142" cy="45359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44" name="Google Shape;444;p34"/>
          <p:cNvSpPr txBox="1"/>
          <p:nvPr/>
        </p:nvSpPr>
        <p:spPr>
          <a:xfrm>
            <a:off x="7891298" y="2397948"/>
            <a:ext cx="33570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125 in the Student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clock&#10;&#10;Description automatically generated" id="450" name="Google Shape;450;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1" name="Google Shape;451;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2" name="Google Shape;452;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3" name="Google Shape;453;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4" name="Google Shape;454;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35"/>
          <p:cNvSpPr txBox="1"/>
          <p:nvPr/>
        </p:nvSpPr>
        <p:spPr>
          <a:xfrm>
            <a:off x="1339273" y="2555032"/>
            <a:ext cx="8457870" cy="1938952"/>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The beginning of a book tells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us the</a:t>
            </a:r>
            <a:r>
              <a:rPr b="1" i="0" lang="en-US" sz="4000" u="none" cap="none" strike="noStrike">
                <a:solidFill>
                  <a:schemeClr val="dk1"/>
                </a:solidFill>
                <a:latin typeface="Century Gothic"/>
                <a:ea typeface="Century Gothic"/>
                <a:cs typeface="Century Gothic"/>
                <a:sym typeface="Century Gothic"/>
              </a:rPr>
              <a:t> characters, setting </a:t>
            </a:r>
            <a:r>
              <a:rPr b="0" i="0" lang="en-US" sz="4000" u="none" cap="none" strike="noStrike">
                <a:solidFill>
                  <a:schemeClr val="dk1"/>
                </a:solidFill>
                <a:latin typeface="Century Gothic"/>
                <a:ea typeface="Century Gothic"/>
                <a:cs typeface="Century Gothic"/>
                <a:sym typeface="Century Gothic"/>
              </a:rPr>
              <a:t>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1" i="0" lang="en-US" sz="4000" u="none" cap="none" strike="noStrike">
                <a:solidFill>
                  <a:schemeClr val="dk1"/>
                </a:solidFill>
                <a:latin typeface="Century Gothic"/>
                <a:ea typeface="Century Gothic"/>
                <a:cs typeface="Century Gothic"/>
                <a:sym typeface="Century Gothic"/>
              </a:rPr>
              <a:t>first event</a:t>
            </a:r>
            <a:r>
              <a:rPr b="0" i="0" lang="en-US" sz="4000" u="none" cap="none" strike="noStrike">
                <a:solidFill>
                  <a:schemeClr val="dk1"/>
                </a:solidFill>
                <a:latin typeface="Century Gothic"/>
                <a:ea typeface="Century Gothic"/>
                <a:cs typeface="Century Gothic"/>
                <a:sym typeface="Century Gothic"/>
              </a:rPr>
              <a:t>.</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A picture containing clock&#10;&#10;Description automatically generated" id="461" name="Google Shape;461;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2" name="Google Shape;462;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3" name="Google Shape;463;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4" name="Google Shape;464;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5" name="Google Shape;465;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66" name="Google Shape;466;p36"/>
          <p:cNvSpPr txBox="1"/>
          <p:nvPr/>
        </p:nvSpPr>
        <p:spPr>
          <a:xfrm>
            <a:off x="995894" y="1899966"/>
            <a:ext cx="9557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a:t>
            </a:r>
            <a:r>
              <a:rPr b="0" i="0" lang="en-US" sz="3200" u="none" cap="none" strike="noStrike">
                <a:solidFill>
                  <a:schemeClr val="dk1"/>
                </a:solidFill>
                <a:latin typeface="Century Gothic"/>
                <a:ea typeface="Century Gothic"/>
                <a:cs typeface="Century Gothic"/>
                <a:sym typeface="Century Gothic"/>
              </a:rPr>
              <a:t> characters, settings, and events for the beginning of your story. Then, continue writing.</a:t>
            </a:r>
            <a:endParaRPr b="0" i="0" sz="3200" u="none" cap="none" strike="noStrike">
              <a:solidFill>
                <a:schemeClr val="dk1"/>
              </a:solidFill>
              <a:latin typeface="Century Gothic"/>
              <a:ea typeface="Century Gothic"/>
              <a:cs typeface="Century Gothic"/>
              <a:sym typeface="Century Gothic"/>
            </a:endParaRPr>
          </a:p>
        </p:txBody>
      </p:sp>
      <p:sp>
        <p:nvSpPr>
          <p:cNvPr id="467" name="Google Shape;467;p36"/>
          <p:cNvSpPr txBox="1"/>
          <p:nvPr/>
        </p:nvSpPr>
        <p:spPr>
          <a:xfrm>
            <a:off x="995900" y="4355425"/>
            <a:ext cx="7860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Share</a:t>
            </a:r>
            <a:r>
              <a:rPr b="0" i="0" lang="en-US" sz="3200" u="none" cap="none" strike="noStrike">
                <a:solidFill>
                  <a:srgbClr val="000000"/>
                </a:solidFill>
                <a:latin typeface="Century Gothic"/>
                <a:ea typeface="Century Gothic"/>
                <a:cs typeface="Century Gothic"/>
                <a:sym typeface="Century Gothic"/>
              </a:rPr>
              <a:t> your story beginning with the class.  How did you choose this beginning</a:t>
            </a:r>
            <a:r>
              <a:rPr i="0" lang="en-US" sz="3200" u="none" cap="none" strike="noStrike">
                <a:solidFill>
                  <a:srgbClr val="000000"/>
                </a:solidFill>
              </a:rPr>
              <a:t>?</a:t>
            </a:r>
            <a:endParaRPr i="0" sz="3200" u="none" cap="none" strike="noStrike">
              <a:solidFill>
                <a:srgbClr val="000000"/>
              </a:solidFill>
            </a:endParaRPr>
          </a:p>
        </p:txBody>
      </p:sp>
      <p:pic>
        <p:nvPicPr>
          <p:cNvPr descr="Books outline" id="468" name="Google Shape;468;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picture containing clock&#10;&#10;Description automatically generated" id="474" name="Google Shape;474;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5" name="Google Shape;475;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6" name="Google Shape;476;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7" name="Google Shape;477;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8" name="Google Shape;478;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79" name="Google Shape;479;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130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81" name="Google Shape;481;p37"/>
          <p:cNvPicPr preferRelativeResize="0"/>
          <p:nvPr/>
        </p:nvPicPr>
        <p:blipFill rotWithShape="1">
          <a:blip r:embed="rId6">
            <a:alphaModFix/>
          </a:blip>
          <a:srcRect b="0" l="0" r="0" t="0"/>
          <a:stretch/>
        </p:blipFill>
        <p:spPr>
          <a:xfrm>
            <a:off x="1551326" y="1297874"/>
            <a:ext cx="5970638" cy="49699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clock&#10;&#10;Description automatically generated" id="487" name="Google Shape;487;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8" name="Google Shape;488;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9" name="Google Shape;489;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0" name="Google Shape;490;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1" name="Google Shape;491;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92" name="Google Shape;492;p38"/>
          <p:cNvSpPr txBox="1"/>
          <p:nvPr/>
        </p:nvSpPr>
        <p:spPr>
          <a:xfrm>
            <a:off x="878952" y="2223700"/>
            <a:ext cx="10660200" cy="1754700"/>
          </a:xfrm>
          <a:prstGeom prst="rect">
            <a:avLst/>
          </a:prstGeom>
          <a:noFill/>
          <a:ln cap="flat" cmpd="sng" w="2857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The book belongs to Mia.  It is Mia’s book.</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The book belongs to Mia.  It is </a:t>
            </a:r>
            <a:r>
              <a:rPr b="1" i="0" lang="en-US" sz="3600" u="none" cap="none" strike="noStrike">
                <a:solidFill>
                  <a:schemeClr val="accent1"/>
                </a:solidFill>
                <a:latin typeface="Century Gothic"/>
                <a:ea typeface="Century Gothic"/>
                <a:cs typeface="Century Gothic"/>
                <a:sym typeface="Century Gothic"/>
              </a:rPr>
              <a:t>her</a:t>
            </a:r>
            <a:r>
              <a:rPr b="0" i="0" lang="en-US" sz="3600" u="none" cap="none" strike="noStrike">
                <a:solidFill>
                  <a:schemeClr val="accent1"/>
                </a:solidFill>
                <a:latin typeface="Century Gothic"/>
                <a:ea typeface="Century Gothic"/>
                <a:cs typeface="Century Gothic"/>
                <a:sym typeface="Century Gothic"/>
              </a:rPr>
              <a:t> book.</a:t>
            </a:r>
            <a:endParaRPr b="0" i="0" sz="3600" u="none" cap="none" strike="noStrike">
              <a:solidFill>
                <a:srgbClr val="000000"/>
              </a:solidFill>
              <a:latin typeface="Century Gothic"/>
              <a:ea typeface="Century Gothic"/>
              <a:cs typeface="Century Gothic"/>
              <a:sym typeface="Century Gothic"/>
            </a:endParaRPr>
          </a:p>
        </p:txBody>
      </p:sp>
      <p:sp>
        <p:nvSpPr>
          <p:cNvPr id="493" name="Google Shape;493;p38"/>
          <p:cNvSpPr txBox="1"/>
          <p:nvPr/>
        </p:nvSpPr>
        <p:spPr>
          <a:xfrm>
            <a:off x="3971925" y="5497688"/>
            <a:ext cx="48678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Say </a:t>
            </a:r>
            <a:r>
              <a:rPr b="0" i="0" lang="en-US" sz="2800" u="none" cap="none" strike="noStrike">
                <a:solidFill>
                  <a:schemeClr val="dk1"/>
                </a:solidFill>
                <a:latin typeface="Century Gothic"/>
                <a:ea typeface="Century Gothic"/>
                <a:cs typeface="Century Gothic"/>
                <a:sym typeface="Century Gothic"/>
              </a:rPr>
              <a:t>a sentence using one of the possessive pronouns.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A picture containing drawing, lamp&#10;&#10;Description automatically generated" id="498" name="Google Shape;498;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99" name="Google Shape;499;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00" name="Google Shape;500;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01" name="Google Shape;501;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02" name="Google Shape;502;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03" name="Google Shape;503;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descr="A picture containing clock&#10;&#10;Description automatically generated" id="509" name="Google Shape;509;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10" name="Google Shape;510;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11" name="Google Shape;511;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2" name="Google Shape;512;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13" name="Google Shape;513;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103</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14" name="Google Shape;514;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15" name="Google Shape;515;p40"/>
          <p:cNvSpPr txBox="1"/>
          <p:nvPr/>
        </p:nvSpPr>
        <p:spPr>
          <a:xfrm>
            <a:off x="7488565" y="2255183"/>
            <a:ext cx="3714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103</a:t>
            </a:r>
            <a:r>
              <a:rPr b="0" i="0" lang="en-US" sz="14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in the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page.</a:t>
            </a:r>
            <a:endParaRPr b="0" i="0" sz="1400" u="none" cap="none" strike="noStrike">
              <a:solidFill>
                <a:srgbClr val="000000"/>
              </a:solidFill>
              <a:latin typeface="Arial"/>
              <a:ea typeface="Arial"/>
              <a:cs typeface="Arial"/>
              <a:sym typeface="Arial"/>
            </a:endParaRPr>
          </a:p>
        </p:txBody>
      </p:sp>
      <p:pic>
        <p:nvPicPr>
          <p:cNvPr id="516" name="Google Shape;516;p40"/>
          <p:cNvPicPr preferRelativeResize="0"/>
          <p:nvPr/>
        </p:nvPicPr>
        <p:blipFill rotWithShape="1">
          <a:blip r:embed="rId6">
            <a:alphaModFix/>
          </a:blip>
          <a:srcRect b="0" l="0" r="0" t="0"/>
          <a:stretch/>
        </p:blipFill>
        <p:spPr>
          <a:xfrm>
            <a:off x="1184775" y="1424913"/>
            <a:ext cx="5619750" cy="4695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descr="A picture containing clock&#10;&#10;Description automatically generated" id="522" name="Google Shape;522;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23" name="Google Shape;523;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24" name="Google Shape;524;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5" name="Google Shape;525;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26" name="Google Shape;526;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27" name="Google Shape;527;p41"/>
          <p:cNvSpPr txBox="1"/>
          <p:nvPr/>
        </p:nvSpPr>
        <p:spPr>
          <a:xfrm>
            <a:off x="8314188" y="1931761"/>
            <a:ext cx="15519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6000" u="none" cap="none" strike="noStrike">
                <a:solidFill>
                  <a:schemeClr val="dk1"/>
                </a:solidFill>
                <a:latin typeface="Century Gothic"/>
                <a:ea typeface="Century Gothic"/>
                <a:cs typeface="Century Gothic"/>
                <a:sym typeface="Century Gothic"/>
              </a:rPr>
              <a:t>Qu</a:t>
            </a:r>
            <a:endParaRPr b="0" i="0" sz="6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6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6000" u="none" cap="none" strike="noStrike">
                <a:solidFill>
                  <a:schemeClr val="dk1"/>
                </a:solidFill>
                <a:latin typeface="Century Gothic"/>
                <a:ea typeface="Century Gothic"/>
                <a:cs typeface="Century Gothic"/>
                <a:sym typeface="Century Gothic"/>
              </a:rPr>
              <a:t>qu</a:t>
            </a:r>
            <a:endParaRPr b="0" i="0" sz="6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p:txBody>
      </p:sp>
      <p:pic>
        <p:nvPicPr>
          <p:cNvPr id="528" name="Google Shape;528;p41"/>
          <p:cNvPicPr preferRelativeResize="0"/>
          <p:nvPr/>
        </p:nvPicPr>
        <p:blipFill rotWithShape="1">
          <a:blip r:embed="rId6">
            <a:alphaModFix/>
          </a:blip>
          <a:srcRect b="0" l="0" r="0" t="0"/>
          <a:stretch/>
        </p:blipFill>
        <p:spPr>
          <a:xfrm>
            <a:off x="3175323" y="1439300"/>
            <a:ext cx="3296110" cy="49251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A picture containing clock&#10;&#10;Description automatically generated" id="534" name="Google Shape;534;g230da85a07d_0_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535" name="Google Shape;535;g230da85a07d_0_2"/>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536" name="Google Shape;536;g230da85a07d_0_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37" name="Google Shape;537;g230da85a07d_0_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38" name="Google Shape;538;g230da85a07d_0_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39" name="Google Shape;539;g230da85a07d_0_2"/>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540" name="Google Shape;540;g230da85a07d_0_2"/>
          <p:cNvSpPr txBox="1"/>
          <p:nvPr/>
        </p:nvSpPr>
        <p:spPr>
          <a:xfrm>
            <a:off x="8086818" y="2602431"/>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41" name="Google Shape;541;g230da85a07d_0_2"/>
          <p:cNvPicPr preferRelativeResize="0"/>
          <p:nvPr/>
        </p:nvPicPr>
        <p:blipFill rotWithShape="1">
          <a:blip r:embed="rId6">
            <a:alphaModFix/>
          </a:blip>
          <a:srcRect b="0" l="0" r="0" t="0"/>
          <a:stretch/>
        </p:blipFill>
        <p:spPr>
          <a:xfrm>
            <a:off x="1522763" y="1298000"/>
            <a:ext cx="5831887" cy="4906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descr="A picture containing clock&#10;&#10;Description automatically generated" id="547" name="Google Shape;547;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8" name="Google Shape;548;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9" name="Google Shape;549;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0" name="Google Shape;550;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1" name="Google Shape;551;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52" name="Google Shape;552;p42"/>
          <p:cNvSpPr txBox="1"/>
          <p:nvPr/>
        </p:nvSpPr>
        <p:spPr>
          <a:xfrm>
            <a:off x="8085725" y="2085850"/>
            <a:ext cx="33585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105 in your Student Interactive and </a:t>
            </a:r>
            <a:r>
              <a:rPr b="1" i="0" lang="en-US" sz="3200" u="none" cap="none" strike="noStrike">
                <a:solidFill>
                  <a:schemeClr val="dk1"/>
                </a:solidFill>
                <a:latin typeface="Century Gothic"/>
                <a:ea typeface="Century Gothic"/>
                <a:cs typeface="Century Gothic"/>
                <a:sym typeface="Century Gothic"/>
              </a:rPr>
              <a:t>complete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the activity. </a:t>
            </a:r>
            <a:endParaRPr b="0" i="0" sz="3200" u="none" cap="none" strike="noStrike">
              <a:solidFill>
                <a:schemeClr val="dk1"/>
              </a:solidFill>
              <a:latin typeface="Century Gothic"/>
              <a:ea typeface="Century Gothic"/>
              <a:cs typeface="Century Gothic"/>
              <a:sym typeface="Century Gothic"/>
            </a:endParaRPr>
          </a:p>
        </p:txBody>
      </p:sp>
      <p:sp>
        <p:nvSpPr>
          <p:cNvPr id="553" name="Google Shape;553;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105</a:t>
            </a:r>
            <a:endParaRPr b="0" i="0" sz="1400" u="none" cap="none" strike="noStrike">
              <a:solidFill>
                <a:srgbClr val="000000"/>
              </a:solidFill>
              <a:latin typeface="Century Gothic"/>
              <a:ea typeface="Century Gothic"/>
              <a:cs typeface="Century Gothic"/>
              <a:sym typeface="Century Gothic"/>
            </a:endParaRPr>
          </a:p>
        </p:txBody>
      </p:sp>
      <p:pic>
        <p:nvPicPr>
          <p:cNvPr id="554" name="Google Shape;554;p42"/>
          <p:cNvPicPr preferRelativeResize="0"/>
          <p:nvPr/>
        </p:nvPicPr>
        <p:blipFill rotWithShape="1">
          <a:blip r:embed="rId6">
            <a:alphaModFix/>
          </a:blip>
          <a:srcRect b="0" l="0" r="0" t="0"/>
          <a:stretch/>
        </p:blipFill>
        <p:spPr>
          <a:xfrm>
            <a:off x="1574218" y="1297873"/>
            <a:ext cx="6025011" cy="49652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A picture containing clock&#10;&#10;Description automatically generated" id="560" name="Google Shape;560;g212e13d7266_0_2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61" name="Google Shape;561;g212e13d7266_0_2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62" name="Google Shape;562;g212e13d7266_0_25"/>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563" name="Google Shape;563;g212e13d7266_0_2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64" name="Google Shape;564;g212e13d7266_0_2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Discuss Rhyme and Rhythm</a:t>
            </a:r>
            <a:endParaRPr b="0" i="0" sz="1400" u="none" cap="none" strike="noStrike">
              <a:solidFill>
                <a:srgbClr val="000000"/>
              </a:solidFill>
              <a:latin typeface="Century Gothic"/>
              <a:ea typeface="Century Gothic"/>
              <a:cs typeface="Century Gothic"/>
              <a:sym typeface="Century Gothic"/>
            </a:endParaRPr>
          </a:p>
        </p:txBody>
      </p:sp>
      <p:pic>
        <p:nvPicPr>
          <p:cNvPr id="565" name="Google Shape;565;g212e13d7266_0_25"/>
          <p:cNvPicPr preferRelativeResize="0"/>
          <p:nvPr/>
        </p:nvPicPr>
        <p:blipFill rotWithShape="1">
          <a:blip r:embed="rId6">
            <a:alphaModFix/>
          </a:blip>
          <a:srcRect b="0" l="0" r="0" t="0"/>
          <a:stretch/>
        </p:blipFill>
        <p:spPr>
          <a:xfrm>
            <a:off x="2238653" y="1396090"/>
            <a:ext cx="6121657" cy="50826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6" name="Google Shape;566;g212e13d7266_0_2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19" name="Google Shape;119;p7"/>
          <p:cNvPicPr preferRelativeResize="0"/>
          <p:nvPr/>
        </p:nvPicPr>
        <p:blipFill rotWithShape="1">
          <a:blip r:embed="rId6">
            <a:alphaModFix/>
          </a:blip>
          <a:srcRect b="0" l="0" r="0" t="0"/>
          <a:stretch/>
        </p:blipFill>
        <p:spPr>
          <a:xfrm>
            <a:off x="2155570" y="1369300"/>
            <a:ext cx="5944955" cy="4906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0" name="Google Shape;120;p7"/>
          <p:cNvSpPr txBox="1"/>
          <p:nvPr/>
        </p:nvSpPr>
        <p:spPr>
          <a:xfrm>
            <a:off x="9133025" y="2493263"/>
            <a:ext cx="3120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100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A picture containing clock&#10;&#10;Description automatically generated" id="572" name="Google Shape;572;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3" name="Google Shape;573;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4" name="Google Shape;574;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5" name="Google Shape;575;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6" name="Google Shape;576;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600">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Discuss Rhyme and Rhythm</a:t>
            </a:r>
            <a:endParaRPr b="0" i="0" sz="3600" u="none" cap="none" strike="noStrike">
              <a:solidFill>
                <a:srgbClr val="000000"/>
              </a:solidFill>
              <a:latin typeface="Century Gothic"/>
              <a:ea typeface="Century Gothic"/>
              <a:cs typeface="Century Gothic"/>
              <a:sym typeface="Century Gothic"/>
            </a:endParaRPr>
          </a:p>
        </p:txBody>
      </p:sp>
      <p:sp>
        <p:nvSpPr>
          <p:cNvPr id="577" name="Google Shape;577;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 117</a:t>
            </a:r>
            <a:endParaRPr b="0" i="0" sz="1400" u="none" cap="none" strike="noStrike">
              <a:solidFill>
                <a:srgbClr val="000000"/>
              </a:solidFill>
              <a:latin typeface="Century Gothic"/>
              <a:ea typeface="Century Gothic"/>
              <a:cs typeface="Century Gothic"/>
              <a:sym typeface="Century Gothic"/>
            </a:endParaRPr>
          </a:p>
        </p:txBody>
      </p:sp>
      <p:pic>
        <p:nvPicPr>
          <p:cNvPr id="578" name="Google Shape;578;p91"/>
          <p:cNvPicPr preferRelativeResize="0"/>
          <p:nvPr/>
        </p:nvPicPr>
        <p:blipFill rotWithShape="1">
          <a:blip r:embed="rId6">
            <a:alphaModFix/>
          </a:blip>
          <a:srcRect b="0" l="0" r="0" t="0"/>
          <a:stretch/>
        </p:blipFill>
        <p:spPr>
          <a:xfrm>
            <a:off x="451425" y="1713238"/>
            <a:ext cx="8743224" cy="3622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79" name="Google Shape;579;p91"/>
          <p:cNvSpPr txBox="1"/>
          <p:nvPr/>
        </p:nvSpPr>
        <p:spPr>
          <a:xfrm>
            <a:off x="9433625" y="2297725"/>
            <a:ext cx="2796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1116-117 in your Student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clock&#10;&#10;Description automatically generated" id="585" name="Google Shape;585;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6" name="Google Shape;586;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7" name="Google Shape;587;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8" name="Google Shape;588;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9" name="Google Shape;589;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600">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Discuss Rhyme and Rhythm </a:t>
            </a:r>
            <a:endParaRPr b="0" i="0" sz="3600" u="none" cap="none" strike="noStrike">
              <a:solidFill>
                <a:srgbClr val="000000"/>
              </a:solidFill>
              <a:latin typeface="Century Gothic"/>
              <a:ea typeface="Century Gothic"/>
              <a:cs typeface="Century Gothic"/>
              <a:sym typeface="Century Gothic"/>
            </a:endParaRPr>
          </a:p>
        </p:txBody>
      </p:sp>
      <p:sp>
        <p:nvSpPr>
          <p:cNvPr id="590" name="Google Shape;590;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pic>
        <p:nvPicPr>
          <p:cNvPr id="591" name="Google Shape;591;p92"/>
          <p:cNvPicPr preferRelativeResize="0"/>
          <p:nvPr/>
        </p:nvPicPr>
        <p:blipFill rotWithShape="1">
          <a:blip r:embed="rId6">
            <a:alphaModFix/>
          </a:blip>
          <a:srcRect b="0" l="0" r="0" t="0"/>
          <a:stretch/>
        </p:blipFill>
        <p:spPr>
          <a:xfrm>
            <a:off x="1491673" y="1166813"/>
            <a:ext cx="6646544" cy="5538787"/>
          </a:xfrm>
          <a:prstGeom prst="rect">
            <a:avLst/>
          </a:prstGeom>
          <a:noFill/>
          <a:ln>
            <a:noFill/>
          </a:ln>
        </p:spPr>
      </p:pic>
      <p:sp>
        <p:nvSpPr>
          <p:cNvPr id="592" name="Google Shape;592;p92"/>
          <p:cNvSpPr txBox="1"/>
          <p:nvPr/>
        </p:nvSpPr>
        <p:spPr>
          <a:xfrm>
            <a:off x="8817250" y="2493275"/>
            <a:ext cx="3278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115 in your Student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A picture containing clock&#10;&#10;Description automatically generated" id="598" name="Google Shape;59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9" name="Google Shape;59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0" name="Google Shape;60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1" name="Google Shape;60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2" name="Google Shape;602;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Discuss Rhyme and Rhythm</a:t>
            </a:r>
            <a:endParaRPr b="0" i="0" sz="4000" u="none" cap="none" strike="noStrike">
              <a:solidFill>
                <a:srgbClr val="000000"/>
              </a:solidFill>
              <a:latin typeface="Century Gothic"/>
              <a:ea typeface="Century Gothic"/>
              <a:cs typeface="Century Gothic"/>
              <a:sym typeface="Century Gothic"/>
            </a:endParaRPr>
          </a:p>
        </p:txBody>
      </p:sp>
      <p:sp>
        <p:nvSpPr>
          <p:cNvPr id="603" name="Google Shape;603;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pic>
        <p:nvPicPr>
          <p:cNvPr id="604" name="Google Shape;604;p44"/>
          <p:cNvPicPr preferRelativeResize="0"/>
          <p:nvPr/>
        </p:nvPicPr>
        <p:blipFill rotWithShape="1">
          <a:blip r:embed="rId6">
            <a:alphaModFix/>
          </a:blip>
          <a:srcRect b="0" l="0" r="0" t="0"/>
          <a:stretch/>
        </p:blipFill>
        <p:spPr>
          <a:xfrm>
            <a:off x="1404341" y="1328051"/>
            <a:ext cx="5922279" cy="49438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5" name="Google Shape;605;p44"/>
          <p:cNvSpPr txBox="1"/>
          <p:nvPr/>
        </p:nvSpPr>
        <p:spPr>
          <a:xfrm>
            <a:off x="8187069" y="2126512"/>
            <a:ext cx="32322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126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descr="A picture containing clock&#10;&#10;Description automatically generated" id="611" name="Google Shape;611;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2" name="Google Shape;612;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3" name="Google Shape;613;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4" name="Google Shape;614;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5" name="Google Shape;615;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For a Reader</a:t>
            </a:r>
            <a:endParaRPr b="0" i="0" sz="3800" u="none" cap="none" strike="noStrike">
              <a:solidFill>
                <a:srgbClr val="000000"/>
              </a:solidFill>
              <a:latin typeface="Century Gothic"/>
              <a:ea typeface="Century Gothic"/>
              <a:cs typeface="Century Gothic"/>
              <a:sym typeface="Century Gothic"/>
            </a:endParaRPr>
          </a:p>
        </p:txBody>
      </p:sp>
      <p:sp>
        <p:nvSpPr>
          <p:cNvPr id="616" name="Google Shape;616;p46"/>
          <p:cNvSpPr txBox="1"/>
          <p:nvPr/>
        </p:nvSpPr>
        <p:spPr>
          <a:xfrm>
            <a:off x="1033375" y="2459250"/>
            <a:ext cx="94536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900"/>
              <a:buFont typeface="Arial"/>
              <a:buNone/>
            </a:pPr>
            <a:r>
              <a:rPr b="0" i="0" lang="en-US" sz="4000" u="none" cap="none" strike="noStrike">
                <a:solidFill>
                  <a:schemeClr val="accent1"/>
                </a:solidFill>
                <a:latin typeface="Century Gothic"/>
                <a:ea typeface="Century Gothic"/>
                <a:cs typeface="Century Gothic"/>
                <a:sym typeface="Century Gothic"/>
              </a:rPr>
              <a:t>Jose tiptoed up to the box where three little furry kittens slept.  Carefully, he peeked inside.</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A picture containing clock&#10;&#10;Description automatically generated" id="622" name="Google Shape;622;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3" name="Google Shape;623;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4" name="Google Shape;624;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5" name="Google Shape;625;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6" name="Google Shape;626;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For a Reader</a:t>
            </a:r>
            <a:endParaRPr b="0" i="0" sz="3800" u="none" cap="none" strike="noStrike">
              <a:solidFill>
                <a:srgbClr val="000000"/>
              </a:solidFill>
              <a:latin typeface="Century Gothic"/>
              <a:ea typeface="Century Gothic"/>
              <a:cs typeface="Century Gothic"/>
              <a:sym typeface="Century Gothic"/>
            </a:endParaRPr>
          </a:p>
        </p:txBody>
      </p:sp>
      <p:pic>
        <p:nvPicPr>
          <p:cNvPr id="627" name="Google Shape;627;p93"/>
          <p:cNvPicPr preferRelativeResize="0"/>
          <p:nvPr/>
        </p:nvPicPr>
        <p:blipFill rotWithShape="1">
          <a:blip r:embed="rId6">
            <a:alphaModFix/>
          </a:blip>
          <a:srcRect b="0" l="0" r="0" t="0"/>
          <a:stretch/>
        </p:blipFill>
        <p:spPr>
          <a:xfrm>
            <a:off x="1160700" y="1368128"/>
            <a:ext cx="5845165" cy="48360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8" name="Google Shape;628;p93"/>
          <p:cNvSpPr txBox="1"/>
          <p:nvPr/>
        </p:nvSpPr>
        <p:spPr>
          <a:xfrm>
            <a:off x="7798225" y="2630450"/>
            <a:ext cx="4221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131 in the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
        <p:nvSpPr>
          <p:cNvPr id="629" name="Google Shape;629;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1" i="0" sz="1400" u="none" cap="none" strike="noStrike">
              <a:solidFill>
                <a:srgbClr val="000000"/>
              </a:solidFill>
              <a:latin typeface="Century Gothic"/>
              <a:ea typeface="Century Gothic"/>
              <a:cs typeface="Century Gothic"/>
              <a:sym typeface="Century Gothic"/>
            </a:endParaRPr>
          </a:p>
        </p:txBody>
      </p:sp>
      <p:pic>
        <p:nvPicPr>
          <p:cNvPr id="630" name="Google Shape;630;p93"/>
          <p:cNvPicPr preferRelativeResize="0"/>
          <p:nvPr/>
        </p:nvPicPr>
        <p:blipFill rotWithShape="1">
          <a:blip r:embed="rId7">
            <a:alphaModFix/>
          </a:blip>
          <a:srcRect b="0" l="0" r="0" t="0"/>
          <a:stretch/>
        </p:blipFill>
        <p:spPr>
          <a:xfrm>
            <a:off x="7954125" y="1669687"/>
            <a:ext cx="2997351" cy="7885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A picture containing clock&#10;&#10;Description automatically generated" id="636" name="Google Shape;63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7" name="Google Shape;63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8" name="Google Shape;63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9" name="Google Shape;63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0" name="Google Shape;64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41" name="Google Shape;641;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42" name="Google Shape;642;p47"/>
          <p:cNvPicPr preferRelativeResize="0"/>
          <p:nvPr/>
        </p:nvPicPr>
        <p:blipFill rotWithShape="1">
          <a:blip r:embed="rId7">
            <a:alphaModFix/>
          </a:blip>
          <a:srcRect b="0" l="0" r="0" t="0"/>
          <a:stretch/>
        </p:blipFill>
        <p:spPr>
          <a:xfrm>
            <a:off x="3105129" y="2286621"/>
            <a:ext cx="804739" cy="1092996"/>
          </a:xfrm>
          <a:prstGeom prst="rect">
            <a:avLst/>
          </a:prstGeom>
          <a:noFill/>
          <a:ln>
            <a:noFill/>
          </a:ln>
        </p:spPr>
      </p:pic>
      <p:pic>
        <p:nvPicPr>
          <p:cNvPr id="643" name="Google Shape;643;p47"/>
          <p:cNvPicPr preferRelativeResize="0"/>
          <p:nvPr/>
        </p:nvPicPr>
        <p:blipFill rotWithShape="1">
          <a:blip r:embed="rId8">
            <a:alphaModFix/>
          </a:blip>
          <a:srcRect b="0" l="0" r="0" t="0"/>
          <a:stretch/>
        </p:blipFill>
        <p:spPr>
          <a:xfrm>
            <a:off x="1976854" y="2272770"/>
            <a:ext cx="935423" cy="1072243"/>
          </a:xfrm>
          <a:prstGeom prst="rect">
            <a:avLst/>
          </a:prstGeom>
          <a:noFill/>
          <a:ln>
            <a:noFill/>
          </a:ln>
        </p:spPr>
      </p:pic>
      <p:pic>
        <p:nvPicPr>
          <p:cNvPr id="644" name="Google Shape;644;p47"/>
          <p:cNvPicPr preferRelativeResize="0"/>
          <p:nvPr/>
        </p:nvPicPr>
        <p:blipFill rotWithShape="1">
          <a:blip r:embed="rId9">
            <a:alphaModFix/>
          </a:blip>
          <a:srcRect b="0" l="0" r="0" t="0"/>
          <a:stretch/>
        </p:blipFill>
        <p:spPr>
          <a:xfrm>
            <a:off x="3055231" y="3370494"/>
            <a:ext cx="904519" cy="1003177"/>
          </a:xfrm>
          <a:prstGeom prst="rect">
            <a:avLst/>
          </a:prstGeom>
          <a:noFill/>
          <a:ln>
            <a:noFill/>
          </a:ln>
        </p:spPr>
      </p:pic>
      <p:pic>
        <p:nvPicPr>
          <p:cNvPr id="645" name="Google Shape;645;p47"/>
          <p:cNvPicPr preferRelativeResize="0"/>
          <p:nvPr/>
        </p:nvPicPr>
        <p:blipFill rotWithShape="1">
          <a:blip r:embed="rId10">
            <a:alphaModFix/>
          </a:blip>
          <a:srcRect b="0" l="0" r="0" t="0"/>
          <a:stretch/>
        </p:blipFill>
        <p:spPr>
          <a:xfrm>
            <a:off x="1976852" y="3364257"/>
            <a:ext cx="997449" cy="1028101"/>
          </a:xfrm>
          <a:prstGeom prst="rect">
            <a:avLst/>
          </a:prstGeom>
          <a:noFill/>
          <a:ln>
            <a:noFill/>
          </a:ln>
        </p:spPr>
      </p:pic>
      <p:pic>
        <p:nvPicPr>
          <p:cNvPr id="646" name="Google Shape;646;p47"/>
          <p:cNvPicPr preferRelativeResize="0"/>
          <p:nvPr/>
        </p:nvPicPr>
        <p:blipFill rotWithShape="1">
          <a:blip r:embed="rId11">
            <a:alphaModFix/>
          </a:blip>
          <a:srcRect b="0" l="0" r="0" t="0"/>
          <a:stretch/>
        </p:blipFill>
        <p:spPr>
          <a:xfrm>
            <a:off x="3028121" y="4382811"/>
            <a:ext cx="904530" cy="1078671"/>
          </a:xfrm>
          <a:prstGeom prst="rect">
            <a:avLst/>
          </a:prstGeom>
          <a:noFill/>
          <a:ln>
            <a:noFill/>
          </a:ln>
        </p:spPr>
      </p:pic>
      <p:pic>
        <p:nvPicPr>
          <p:cNvPr id="647" name="Google Shape;647;p47"/>
          <p:cNvPicPr preferRelativeResize="0"/>
          <p:nvPr/>
        </p:nvPicPr>
        <p:blipFill rotWithShape="1">
          <a:blip r:embed="rId12">
            <a:alphaModFix/>
          </a:blip>
          <a:srcRect b="0" l="0" r="0" t="0"/>
          <a:stretch/>
        </p:blipFill>
        <p:spPr>
          <a:xfrm>
            <a:off x="1870888" y="4395248"/>
            <a:ext cx="1091030" cy="1097299"/>
          </a:xfrm>
          <a:prstGeom prst="rect">
            <a:avLst/>
          </a:prstGeom>
          <a:noFill/>
          <a:ln>
            <a:noFill/>
          </a:ln>
        </p:spPr>
      </p:pic>
      <p:pic>
        <p:nvPicPr>
          <p:cNvPr id="648" name="Google Shape;648;p47"/>
          <p:cNvPicPr preferRelativeResize="0"/>
          <p:nvPr/>
        </p:nvPicPr>
        <p:blipFill rotWithShape="1">
          <a:blip r:embed="rId13">
            <a:alphaModFix/>
          </a:blip>
          <a:srcRect b="0" l="0" r="0" t="0"/>
          <a:stretch/>
        </p:blipFill>
        <p:spPr>
          <a:xfrm>
            <a:off x="2985660" y="5296133"/>
            <a:ext cx="1077553" cy="1210493"/>
          </a:xfrm>
          <a:prstGeom prst="rect">
            <a:avLst/>
          </a:prstGeom>
          <a:noFill/>
          <a:ln>
            <a:noFill/>
          </a:ln>
        </p:spPr>
      </p:pic>
      <p:pic>
        <p:nvPicPr>
          <p:cNvPr id="649" name="Google Shape;649;p47"/>
          <p:cNvPicPr preferRelativeResize="0"/>
          <p:nvPr/>
        </p:nvPicPr>
        <p:blipFill rotWithShape="1">
          <a:blip r:embed="rId14">
            <a:alphaModFix/>
          </a:blip>
          <a:srcRect b="0" l="0" r="0" t="0"/>
          <a:stretch/>
        </p:blipFill>
        <p:spPr>
          <a:xfrm>
            <a:off x="1939294" y="5455691"/>
            <a:ext cx="1010545" cy="1050959"/>
          </a:xfrm>
          <a:prstGeom prst="rect">
            <a:avLst/>
          </a:prstGeom>
          <a:noFill/>
          <a:ln>
            <a:noFill/>
          </a:ln>
        </p:spPr>
      </p:pic>
      <p:pic>
        <p:nvPicPr>
          <p:cNvPr id="650" name="Google Shape;650;p47"/>
          <p:cNvPicPr preferRelativeResize="0"/>
          <p:nvPr/>
        </p:nvPicPr>
        <p:blipFill rotWithShape="1">
          <a:blip r:embed="rId15">
            <a:alphaModFix/>
          </a:blip>
          <a:srcRect b="0" l="0" r="0" t="0"/>
          <a:stretch/>
        </p:blipFill>
        <p:spPr>
          <a:xfrm>
            <a:off x="1918938" y="1232088"/>
            <a:ext cx="1075424" cy="1068829"/>
          </a:xfrm>
          <a:prstGeom prst="rect">
            <a:avLst/>
          </a:prstGeom>
          <a:noFill/>
          <a:ln>
            <a:noFill/>
          </a:ln>
        </p:spPr>
      </p:pic>
      <p:pic>
        <p:nvPicPr>
          <p:cNvPr id="651" name="Google Shape;651;p47"/>
          <p:cNvPicPr preferRelativeResize="0"/>
          <p:nvPr/>
        </p:nvPicPr>
        <p:blipFill rotWithShape="1">
          <a:blip r:embed="rId16">
            <a:alphaModFix/>
          </a:blip>
          <a:srcRect b="0" l="0" r="0" t="0"/>
          <a:stretch/>
        </p:blipFill>
        <p:spPr>
          <a:xfrm>
            <a:off x="3056734" y="1167150"/>
            <a:ext cx="935409" cy="1198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clock&#10;&#10;Description automatically generated" id="657" name="Google Shape;657;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8" name="Google Shape;658;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9" name="Google Shape;659;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0" name="Google Shape;660;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1" name="Google Shape;661;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a:t>
            </a:r>
            <a:r>
              <a:rPr b="0" i="0" lang="en-US" sz="3800" u="none" cap="none" strike="noStrike">
                <a:solidFill>
                  <a:schemeClr val="lt1"/>
                </a:solidFill>
                <a:latin typeface="Century Gothic"/>
                <a:ea typeface="Century Gothic"/>
                <a:cs typeface="Century Gothic"/>
                <a:sym typeface="Century Gothic"/>
              </a:rPr>
              <a:t>– Fiction</a:t>
            </a:r>
            <a:endParaRPr b="0" i="0" sz="1400" u="none" cap="none" strike="noStrike">
              <a:solidFill>
                <a:srgbClr val="000000"/>
              </a:solidFill>
              <a:latin typeface="Century Gothic"/>
              <a:ea typeface="Century Gothic"/>
              <a:cs typeface="Century Gothic"/>
              <a:sym typeface="Century Gothic"/>
            </a:endParaRPr>
          </a:p>
        </p:txBody>
      </p:sp>
      <p:sp>
        <p:nvSpPr>
          <p:cNvPr id="662" name="Google Shape;662;p94"/>
          <p:cNvSpPr txBox="1"/>
          <p:nvPr/>
        </p:nvSpPr>
        <p:spPr>
          <a:xfrm>
            <a:off x="7598198" y="2246963"/>
            <a:ext cx="4107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134 in the Student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the activity.</a:t>
            </a:r>
            <a:endParaRPr b="0" i="0" sz="1400" u="none" cap="none" strike="noStrike">
              <a:solidFill>
                <a:srgbClr val="000000"/>
              </a:solidFill>
              <a:latin typeface="Arial"/>
              <a:ea typeface="Arial"/>
              <a:cs typeface="Arial"/>
              <a:sym typeface="Arial"/>
            </a:endParaRPr>
          </a:p>
        </p:txBody>
      </p:sp>
      <p:sp>
        <p:nvSpPr>
          <p:cNvPr id="663" name="Google Shape;663;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pic>
        <p:nvPicPr>
          <p:cNvPr id="664" name="Google Shape;664;p94"/>
          <p:cNvPicPr preferRelativeResize="0"/>
          <p:nvPr/>
        </p:nvPicPr>
        <p:blipFill rotWithShape="1">
          <a:blip r:embed="rId6">
            <a:alphaModFix/>
          </a:blip>
          <a:srcRect b="0" l="0" r="0" t="0"/>
          <a:stretch/>
        </p:blipFill>
        <p:spPr>
          <a:xfrm>
            <a:off x="1424450" y="1297863"/>
            <a:ext cx="5686425" cy="4791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descr="A picture containing clock&#10;&#10;Description automatically generated" id="670" name="Google Shape;670;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1" name="Google Shape;671;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2" name="Google Shape;672;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3" name="Google Shape;673;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4" name="Google Shape;674;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75" name="Google Shape;675;p49"/>
          <p:cNvSpPr txBox="1"/>
          <p:nvPr/>
        </p:nvSpPr>
        <p:spPr>
          <a:xfrm>
            <a:off x="765405"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continue </a:t>
            </a:r>
            <a:r>
              <a:rPr b="1" i="0" lang="en-US" sz="3200" u="none" cap="none" strike="noStrike">
                <a:solidFill>
                  <a:schemeClr val="dk1"/>
                </a:solidFill>
                <a:latin typeface="Century Gothic"/>
                <a:ea typeface="Century Gothic"/>
                <a:cs typeface="Century Gothic"/>
                <a:sym typeface="Century Gothic"/>
              </a:rPr>
              <a:t>working</a:t>
            </a:r>
            <a:r>
              <a:rPr b="0" i="0" lang="en-US" sz="3200" u="none" cap="none" strike="noStrike">
                <a:solidFill>
                  <a:schemeClr val="dk1"/>
                </a:solidFill>
                <a:latin typeface="Century Gothic"/>
                <a:ea typeface="Century Gothic"/>
                <a:cs typeface="Century Gothic"/>
                <a:sym typeface="Century Gothic"/>
              </a:rPr>
              <a:t> on our fiction books.  Be sure to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 good beginning.</a:t>
            </a:r>
            <a:endParaRPr b="0" i="0" sz="3200" u="none" cap="none" strike="noStrike">
              <a:solidFill>
                <a:schemeClr val="dk1"/>
              </a:solidFill>
              <a:latin typeface="Century Gothic"/>
              <a:ea typeface="Century Gothic"/>
              <a:cs typeface="Century Gothic"/>
              <a:sym typeface="Century Gothic"/>
            </a:endParaRPr>
          </a:p>
        </p:txBody>
      </p:sp>
      <p:sp>
        <p:nvSpPr>
          <p:cNvPr id="676" name="Google Shape;676;p49"/>
          <p:cNvSpPr txBox="1"/>
          <p:nvPr/>
        </p:nvSpPr>
        <p:spPr>
          <a:xfrm>
            <a:off x="739389" y="4217789"/>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If you have composed your beginning already, </a:t>
            </a:r>
            <a:r>
              <a:rPr b="1" i="0" lang="en-US" sz="3200" u="none" cap="none" strike="noStrike">
                <a:solidFill>
                  <a:schemeClr val="dk1"/>
                </a:solidFill>
                <a:latin typeface="Century Gothic"/>
                <a:ea typeface="Century Gothic"/>
                <a:cs typeface="Century Gothic"/>
                <a:sym typeface="Century Gothic"/>
              </a:rPr>
              <a:t>reread</a:t>
            </a:r>
            <a:r>
              <a:rPr b="0" i="0" lang="en-US" sz="3200" u="none" cap="none" strike="noStrike">
                <a:solidFill>
                  <a:schemeClr val="dk1"/>
                </a:solidFill>
                <a:latin typeface="Century Gothic"/>
                <a:ea typeface="Century Gothic"/>
                <a:cs typeface="Century Gothic"/>
                <a:sym typeface="Century Gothic"/>
              </a:rPr>
              <a:t> it and try to </a:t>
            </a:r>
            <a:r>
              <a:rPr b="1" i="0" lang="en-US" sz="3200" u="none" cap="none" strike="noStrike">
                <a:solidFill>
                  <a:schemeClr val="dk1"/>
                </a:solidFill>
                <a:latin typeface="Century Gothic"/>
                <a:ea typeface="Century Gothic"/>
                <a:cs typeface="Century Gothic"/>
                <a:sym typeface="Century Gothic"/>
              </a:rPr>
              <a:t>improve</a:t>
            </a:r>
            <a:r>
              <a:rPr b="0" i="0" lang="en-US" sz="3200" u="none" cap="none" strike="noStrike">
                <a:solidFill>
                  <a:schemeClr val="dk1"/>
                </a:solidFill>
                <a:latin typeface="Century Gothic"/>
                <a:ea typeface="Century Gothic"/>
                <a:cs typeface="Century Gothic"/>
                <a:sym typeface="Century Gothic"/>
              </a:rPr>
              <a:t> it.  Then, continue writing your fiction book.</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77" name="Google Shape;677;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descr="A picture containing clock&#10;&#10;Description automatically generated" id="683" name="Google Shape;683;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4" name="Google Shape;684;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5" name="Google Shape;685;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6" name="Google Shape;686;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7" name="Google Shape;687;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Conventions-Pronouns</a:t>
            </a:r>
            <a:endParaRPr b="0" i="0" sz="1400" u="none" cap="none" strike="noStrike">
              <a:solidFill>
                <a:srgbClr val="000000"/>
              </a:solidFill>
              <a:latin typeface="Century Gothic"/>
              <a:ea typeface="Century Gothic"/>
              <a:cs typeface="Century Gothic"/>
              <a:sym typeface="Century Gothic"/>
            </a:endParaRPr>
          </a:p>
        </p:txBody>
      </p:sp>
      <p:sp>
        <p:nvSpPr>
          <p:cNvPr id="688" name="Google Shape;688;p51"/>
          <p:cNvSpPr/>
          <p:nvPr/>
        </p:nvSpPr>
        <p:spPr>
          <a:xfrm>
            <a:off x="6937512" y="3110052"/>
            <a:ext cx="2853075" cy="3094141"/>
          </a:xfrm>
          <a:prstGeom prst="roundRect">
            <a:avLst>
              <a:gd fmla="val 16667" name="adj"/>
            </a:avLst>
          </a:prstGeom>
          <a:solidFill>
            <a:srgbClr val="F2F2F2"/>
          </a:solidFill>
          <a:ln cap="flat" cmpd="sng" w="25400">
            <a:solidFill>
              <a:srgbClr val="3A38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my/mine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your/yours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her/hers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his/his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their/theirs</a:t>
            </a:r>
            <a:endParaRPr b="0" i="0" sz="1400" u="none" cap="none" strike="noStrike">
              <a:solidFill>
                <a:srgbClr val="000000"/>
              </a:solidFill>
              <a:latin typeface="Arial"/>
              <a:ea typeface="Arial"/>
              <a:cs typeface="Arial"/>
              <a:sym typeface="Arial"/>
            </a:endParaRPr>
          </a:p>
        </p:txBody>
      </p:sp>
      <p:sp>
        <p:nvSpPr>
          <p:cNvPr id="689" name="Google Shape;689;p51"/>
          <p:cNvSpPr txBox="1"/>
          <p:nvPr/>
        </p:nvSpPr>
        <p:spPr>
          <a:xfrm>
            <a:off x="818925" y="1720500"/>
            <a:ext cx="95676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accent1"/>
                </a:solidFill>
                <a:latin typeface="Century Gothic"/>
                <a:ea typeface="Century Gothic"/>
                <a:cs typeface="Century Gothic"/>
                <a:sym typeface="Century Gothic"/>
              </a:rPr>
              <a:t>That book belongs to Jaden and Carmin.</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600">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600"/>
              <a:buFont typeface="Arial"/>
              <a:buNone/>
            </a:pPr>
            <a:r>
              <a:rPr b="0" i="0" lang="en-US" sz="3600" u="none" cap="none" strike="noStrike">
                <a:solidFill>
                  <a:schemeClr val="accent1"/>
                </a:solidFill>
                <a:latin typeface="Century Gothic"/>
                <a:ea typeface="Century Gothic"/>
                <a:cs typeface="Century Gothic"/>
                <a:sym typeface="Century Gothic"/>
              </a:rPr>
              <a:t>It is ______ book.</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600"/>
              <a:buFont typeface="Arial"/>
              <a:buNone/>
            </a:pPr>
            <a:r>
              <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600"/>
              <a:buFont typeface="Arial"/>
              <a:buNone/>
            </a:pPr>
            <a:r>
              <a:rPr b="0" i="0" lang="en-US" sz="3600" u="none" cap="none" strike="noStrike">
                <a:solidFill>
                  <a:schemeClr val="accent1"/>
                </a:solidFill>
                <a:latin typeface="Century Gothic"/>
                <a:ea typeface="Century Gothic"/>
                <a:cs typeface="Century Gothic"/>
                <a:sym typeface="Century Gothic"/>
              </a:rPr>
              <a:t>It is  ______.</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descr="A picture containing drawing, lamp&#10;&#10;Description automatically generated" id="695" name="Google Shape;695;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96" name="Google Shape;696;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97" name="Google Shape;697;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99" name="Google Shape;699;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0" name="Google Shape;700;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0" name="Google Shape;13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1" name="Google Shape;131;p8"/>
          <p:cNvPicPr preferRelativeResize="0"/>
          <p:nvPr/>
        </p:nvPicPr>
        <p:blipFill rotWithShape="1">
          <a:blip r:embed="rId6">
            <a:alphaModFix/>
          </a:blip>
          <a:srcRect b="0" l="0" r="0" t="0"/>
          <a:stretch/>
        </p:blipFill>
        <p:spPr>
          <a:xfrm>
            <a:off x="723460" y="1791226"/>
            <a:ext cx="2629377" cy="3951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2" name="Google Shape;132;p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0" i="0" sz="1400" u="none" cap="none" strike="noStrike">
              <a:solidFill>
                <a:srgbClr val="000000"/>
              </a:solidFill>
              <a:latin typeface="Century Gothic"/>
              <a:ea typeface="Century Gothic"/>
              <a:cs typeface="Century Gothic"/>
              <a:sym typeface="Century Gothic"/>
            </a:endParaRPr>
          </a:p>
        </p:txBody>
      </p:sp>
      <p:sp>
        <p:nvSpPr>
          <p:cNvPr id="133" name="Google Shape;133;p8"/>
          <p:cNvSpPr txBox="1"/>
          <p:nvPr/>
        </p:nvSpPr>
        <p:spPr>
          <a:xfrm>
            <a:off x="9132125" y="2315925"/>
            <a:ext cx="3122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101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34" name="Google Shape;134;p8"/>
          <p:cNvPicPr preferRelativeResize="0"/>
          <p:nvPr/>
        </p:nvPicPr>
        <p:blipFill rotWithShape="1">
          <a:blip r:embed="rId7">
            <a:alphaModFix/>
          </a:blip>
          <a:srcRect b="0" l="0" r="0" t="0"/>
          <a:stretch/>
        </p:blipFill>
        <p:spPr>
          <a:xfrm>
            <a:off x="3863825" y="1692700"/>
            <a:ext cx="4980125" cy="41487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picture containing clock&#10;&#10;Description automatically generated" id="706" name="Google Shape;706;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7" name="Google Shape;707;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8" name="Google Shape;708;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9" name="Google Shape;709;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0" name="Google Shape;710;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11" name="Google Shape;711;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a:t>
            </a:r>
            <a:endParaRPr b="0" i="0" sz="1400" u="none" cap="none" strike="noStrike">
              <a:solidFill>
                <a:srgbClr val="000000"/>
              </a:solidFill>
              <a:latin typeface="Century Gothic"/>
              <a:ea typeface="Century Gothic"/>
              <a:cs typeface="Century Gothic"/>
              <a:sym typeface="Century Gothic"/>
            </a:endParaRPr>
          </a:p>
        </p:txBody>
      </p:sp>
      <p:pic>
        <p:nvPicPr>
          <p:cNvPr id="712" name="Google Shape;712;p53"/>
          <p:cNvPicPr preferRelativeResize="0"/>
          <p:nvPr/>
        </p:nvPicPr>
        <p:blipFill rotWithShape="1">
          <a:blip r:embed="rId6">
            <a:alphaModFix/>
          </a:blip>
          <a:srcRect b="0" l="0" r="0" t="0"/>
          <a:stretch/>
        </p:blipFill>
        <p:spPr>
          <a:xfrm>
            <a:off x="3810925" y="1611500"/>
            <a:ext cx="4570150" cy="38260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3" name="Google Shape;713;p53"/>
          <p:cNvPicPr preferRelativeResize="0"/>
          <p:nvPr/>
        </p:nvPicPr>
        <p:blipFill rotWithShape="1">
          <a:blip r:embed="rId7">
            <a:alphaModFix/>
          </a:blip>
          <a:srcRect b="0" l="0" r="0" t="0"/>
          <a:stretch/>
        </p:blipFill>
        <p:spPr>
          <a:xfrm>
            <a:off x="654675" y="1752261"/>
            <a:ext cx="2539225" cy="35445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4" name="Google Shape;714;p53"/>
          <p:cNvSpPr txBox="1"/>
          <p:nvPr/>
        </p:nvSpPr>
        <p:spPr>
          <a:xfrm>
            <a:off x="8803525" y="2000663"/>
            <a:ext cx="30885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106 in the Student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the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descr="A picture containing clock&#10;&#10;Description automatically generated" id="720" name="Google Shape;720;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1" name="Google Shape;721;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2" name="Google Shape;722;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3" name="Google Shape;723;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4" name="Google Shape;724;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5" name="Google Shape;725;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sp>
        <p:nvSpPr>
          <p:cNvPr id="726" name="Google Shape;726;p54"/>
          <p:cNvSpPr txBox="1"/>
          <p:nvPr/>
        </p:nvSpPr>
        <p:spPr>
          <a:xfrm>
            <a:off x="8753724" y="1905150"/>
            <a:ext cx="2997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107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“Quin at Bat”. </a:t>
            </a:r>
            <a:endParaRPr b="0" i="0" sz="3200" u="none" cap="none" strike="noStrike">
              <a:solidFill>
                <a:schemeClr val="dk1"/>
              </a:solidFill>
              <a:latin typeface="Century Gothic"/>
              <a:ea typeface="Century Gothic"/>
              <a:cs typeface="Century Gothic"/>
              <a:sym typeface="Century Gothic"/>
            </a:endParaRPr>
          </a:p>
        </p:txBody>
      </p:sp>
      <p:pic>
        <p:nvPicPr>
          <p:cNvPr id="727" name="Google Shape;727;p54"/>
          <p:cNvPicPr preferRelativeResize="0"/>
          <p:nvPr/>
        </p:nvPicPr>
        <p:blipFill rotWithShape="1">
          <a:blip r:embed="rId6">
            <a:alphaModFix/>
          </a:blip>
          <a:srcRect b="0" l="0" r="0" t="0"/>
          <a:stretch/>
        </p:blipFill>
        <p:spPr>
          <a:xfrm>
            <a:off x="2438881" y="1406789"/>
            <a:ext cx="5506915" cy="45652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28" name="Google Shape;728;p54"/>
          <p:cNvSpPr txBox="1"/>
          <p:nvPr/>
        </p:nvSpPr>
        <p:spPr>
          <a:xfrm>
            <a:off x="493110" y="2104075"/>
            <a:ext cx="18384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down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how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clock&#10;&#10;Description automatically generated" id="734" name="Google Shape;734;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5" name="Google Shape;735;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6" name="Google Shape;736;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7" name="Google Shape;737;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8" name="Google Shape;738;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 109</a:t>
            </a:r>
            <a:endParaRPr b="0" i="0" sz="1400" u="none" cap="none" strike="noStrike">
              <a:solidFill>
                <a:srgbClr val="000000"/>
              </a:solidFill>
              <a:latin typeface="Century Gothic"/>
              <a:ea typeface="Century Gothic"/>
              <a:cs typeface="Century Gothic"/>
              <a:sym typeface="Century Gothic"/>
            </a:endParaRPr>
          </a:p>
        </p:txBody>
      </p:sp>
      <p:pic>
        <p:nvPicPr>
          <p:cNvPr id="740" name="Google Shape;740;p55"/>
          <p:cNvPicPr preferRelativeResize="0"/>
          <p:nvPr/>
        </p:nvPicPr>
        <p:blipFill rotWithShape="1">
          <a:blip r:embed="rId6">
            <a:alphaModFix/>
          </a:blip>
          <a:srcRect b="0" l="0" r="0" t="0"/>
          <a:stretch/>
        </p:blipFill>
        <p:spPr>
          <a:xfrm>
            <a:off x="819040" y="1641253"/>
            <a:ext cx="9831172" cy="40963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g212e13d7266_0_4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47" name="Google Shape;747;g212e13d7266_0_4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48" name="Google Shape;748;g212e13d7266_0_4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49" name="Google Shape;749;g212e13d7266_0_4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g212e13d7266_0_4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 </a:t>
            </a:r>
            <a:endParaRPr b="0" i="0" sz="1400" u="none" cap="none" strike="noStrike">
              <a:solidFill>
                <a:srgbClr val="000000"/>
              </a:solidFill>
              <a:latin typeface="Century Gothic"/>
              <a:ea typeface="Century Gothic"/>
              <a:cs typeface="Century Gothic"/>
              <a:sym typeface="Century Gothic"/>
            </a:endParaRPr>
          </a:p>
        </p:txBody>
      </p:sp>
      <p:pic>
        <p:nvPicPr>
          <p:cNvPr id="751" name="Google Shape;751;g212e13d7266_0_40"/>
          <p:cNvPicPr preferRelativeResize="0"/>
          <p:nvPr/>
        </p:nvPicPr>
        <p:blipFill rotWithShape="1">
          <a:blip r:embed="rId6">
            <a:alphaModFix/>
          </a:blip>
          <a:srcRect b="0" l="0" r="0" t="0"/>
          <a:stretch/>
        </p:blipFill>
        <p:spPr>
          <a:xfrm>
            <a:off x="1789890" y="1359215"/>
            <a:ext cx="6121657" cy="50826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2" name="Google Shape;752;g212e13d7266_0_40"/>
          <p:cNvSpPr txBox="1"/>
          <p:nvPr/>
        </p:nvSpPr>
        <p:spPr>
          <a:xfrm>
            <a:off x="8817250" y="2493275"/>
            <a:ext cx="3278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115 in your Student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a:t>
            </a:r>
            <a:endParaRPr b="0" i="0" sz="3200" u="none" cap="none" strike="noStrike">
              <a:solidFill>
                <a:srgbClr val="000000"/>
              </a:solidFill>
              <a:latin typeface="Century Gothic"/>
              <a:ea typeface="Century Gothic"/>
              <a:cs typeface="Century Gothic"/>
              <a:sym typeface="Century Gothic"/>
            </a:endParaRPr>
          </a:p>
        </p:txBody>
      </p:sp>
      <p:sp>
        <p:nvSpPr>
          <p:cNvPr id="753" name="Google Shape;753;g212e13d7266_0_4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A picture containing clock&#10;&#10;Description automatically generated" id="759" name="Google Shape;759;g212e13d7266_0_5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0" name="Google Shape;760;g212e13d7266_0_5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1" name="Google Shape;761;g212e13d7266_0_55"/>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62" name="Google Shape;762;g212e13d7266_0_5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g212e13d7266_0_5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3700" u="none" cap="none" strike="noStrike">
              <a:solidFill>
                <a:srgbClr val="000000"/>
              </a:solidFill>
              <a:latin typeface="Century Gothic"/>
              <a:ea typeface="Century Gothic"/>
              <a:cs typeface="Century Gothic"/>
              <a:sym typeface="Century Gothic"/>
            </a:endParaRPr>
          </a:p>
        </p:txBody>
      </p:sp>
      <p:sp>
        <p:nvSpPr>
          <p:cNvPr id="764" name="Google Shape;764;g212e13d7266_0_5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 117</a:t>
            </a:r>
            <a:endParaRPr b="0" i="0" sz="1400" u="none" cap="none" strike="noStrike">
              <a:solidFill>
                <a:srgbClr val="000000"/>
              </a:solidFill>
              <a:latin typeface="Century Gothic"/>
              <a:ea typeface="Century Gothic"/>
              <a:cs typeface="Century Gothic"/>
              <a:sym typeface="Century Gothic"/>
            </a:endParaRPr>
          </a:p>
        </p:txBody>
      </p:sp>
      <p:pic>
        <p:nvPicPr>
          <p:cNvPr id="765" name="Google Shape;765;g212e13d7266_0_55"/>
          <p:cNvPicPr preferRelativeResize="0"/>
          <p:nvPr/>
        </p:nvPicPr>
        <p:blipFill rotWithShape="1">
          <a:blip r:embed="rId6">
            <a:alphaModFix/>
          </a:blip>
          <a:srcRect b="0" l="0" r="0" t="0"/>
          <a:stretch/>
        </p:blipFill>
        <p:spPr>
          <a:xfrm>
            <a:off x="451425" y="1846737"/>
            <a:ext cx="8098906" cy="33555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6" name="Google Shape;766;g212e13d7266_0_55"/>
          <p:cNvSpPr txBox="1"/>
          <p:nvPr/>
        </p:nvSpPr>
        <p:spPr>
          <a:xfrm>
            <a:off x="8978075" y="2297725"/>
            <a:ext cx="3251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116 and 117 in your Student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clock&#10;&#10;Description automatically generated" id="772" name="Google Shape;772;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3" name="Google Shape;773;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4" name="Google Shape;774;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5" name="Google Shape;775;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6" name="Google Shape;776;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4000" u="none" cap="none" strike="noStrike">
              <a:solidFill>
                <a:schemeClr val="lt1"/>
              </a:solidFill>
              <a:latin typeface="Century Gothic"/>
              <a:ea typeface="Century Gothic"/>
              <a:cs typeface="Century Gothic"/>
              <a:sym typeface="Century Gothic"/>
            </a:endParaRPr>
          </a:p>
        </p:txBody>
      </p:sp>
      <p:sp>
        <p:nvSpPr>
          <p:cNvPr id="777" name="Google Shape;77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119</a:t>
            </a:r>
            <a:endParaRPr b="0" i="0" sz="1400" u="none" cap="none" strike="noStrike">
              <a:solidFill>
                <a:srgbClr val="000000"/>
              </a:solidFill>
              <a:latin typeface="Century Gothic"/>
              <a:ea typeface="Century Gothic"/>
              <a:cs typeface="Century Gothic"/>
              <a:sym typeface="Century Gothic"/>
            </a:endParaRPr>
          </a:p>
        </p:txBody>
      </p:sp>
      <p:pic>
        <p:nvPicPr>
          <p:cNvPr id="778" name="Google Shape;778;p57"/>
          <p:cNvPicPr preferRelativeResize="0"/>
          <p:nvPr/>
        </p:nvPicPr>
        <p:blipFill rotWithShape="1">
          <a:blip r:embed="rId6">
            <a:alphaModFix/>
          </a:blip>
          <a:srcRect b="0" l="0" r="0" t="0"/>
          <a:stretch/>
        </p:blipFill>
        <p:spPr>
          <a:xfrm>
            <a:off x="2106575" y="1453400"/>
            <a:ext cx="5654775" cy="4750800"/>
          </a:xfrm>
          <a:prstGeom prst="rect">
            <a:avLst/>
          </a:prstGeom>
          <a:noFill/>
          <a:ln>
            <a:noFill/>
          </a:ln>
        </p:spPr>
      </p:pic>
      <p:sp>
        <p:nvSpPr>
          <p:cNvPr id="779" name="Google Shape;779;p57"/>
          <p:cNvSpPr txBox="1"/>
          <p:nvPr/>
        </p:nvSpPr>
        <p:spPr>
          <a:xfrm>
            <a:off x="8622475" y="2493263"/>
            <a:ext cx="2796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119 in your Student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descr="A picture containing clock&#10;&#10;Description automatically generated" id="785" name="Google Shape;78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6" name="Google Shape;78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7" name="Google Shape;78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8" name="Google Shape;78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9" name="Google Shape;78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3600" u="none" cap="none" strike="noStrike">
              <a:solidFill>
                <a:schemeClr val="lt1"/>
              </a:solidFill>
              <a:latin typeface="Century Gothic"/>
              <a:ea typeface="Century Gothic"/>
              <a:cs typeface="Century Gothic"/>
              <a:sym typeface="Century Gothic"/>
            </a:endParaRPr>
          </a:p>
        </p:txBody>
      </p:sp>
      <p:sp>
        <p:nvSpPr>
          <p:cNvPr id="790" name="Google Shape;790;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pic>
        <p:nvPicPr>
          <p:cNvPr id="791" name="Google Shape;791;p58"/>
          <p:cNvPicPr preferRelativeResize="0"/>
          <p:nvPr/>
        </p:nvPicPr>
        <p:blipFill rotWithShape="1">
          <a:blip r:embed="rId6">
            <a:alphaModFix/>
          </a:blip>
          <a:srcRect b="0" l="0" r="0" t="0"/>
          <a:stretch/>
        </p:blipFill>
        <p:spPr>
          <a:xfrm>
            <a:off x="2101650" y="1371476"/>
            <a:ext cx="5791199" cy="4832724"/>
          </a:xfrm>
          <a:prstGeom prst="rect">
            <a:avLst/>
          </a:prstGeom>
          <a:noFill/>
          <a:ln>
            <a:noFill/>
          </a:ln>
        </p:spPr>
      </p:pic>
      <p:sp>
        <p:nvSpPr>
          <p:cNvPr id="792" name="Google Shape;792;p58"/>
          <p:cNvSpPr txBox="1"/>
          <p:nvPr/>
        </p:nvSpPr>
        <p:spPr>
          <a:xfrm>
            <a:off x="8769950" y="2397750"/>
            <a:ext cx="2796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121 in your Student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Interactive.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A picture containing clock&#10;&#10;Description automatically generated" id="798" name="Google Shape;798;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9" name="Google Shape;799;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0" name="Google Shape;800;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1" name="Google Shape;801;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2" name="Google Shape;802;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61"/>
          <p:cNvSpPr txBox="1"/>
          <p:nvPr/>
        </p:nvSpPr>
        <p:spPr>
          <a:xfrm>
            <a:off x="7784227" y="2151747"/>
            <a:ext cx="384455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05" name="Google Shape;805;p61"/>
          <p:cNvPicPr preferRelativeResize="0"/>
          <p:nvPr/>
        </p:nvPicPr>
        <p:blipFill rotWithShape="1">
          <a:blip r:embed="rId6">
            <a:alphaModFix/>
          </a:blip>
          <a:srcRect b="0" l="0" r="0" t="0"/>
          <a:stretch/>
        </p:blipFill>
        <p:spPr>
          <a:xfrm>
            <a:off x="1256337" y="1424179"/>
            <a:ext cx="5971711" cy="49099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descr="A picture containing clock&#10;&#10;Description automatically generated" id="811" name="Google Shape;811;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2" name="Google Shape;812;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3" name="Google Shape;813;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4" name="Google Shape;814;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5" name="Google Shape;815;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sp>
        <p:nvSpPr>
          <p:cNvPr id="816" name="Google Shape;816;p62"/>
          <p:cNvSpPr txBox="1"/>
          <p:nvPr/>
        </p:nvSpPr>
        <p:spPr>
          <a:xfrm>
            <a:off x="1721448" y="2509172"/>
            <a:ext cx="78951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Century Gothic"/>
                <a:ea typeface="Century Gothic"/>
                <a:cs typeface="Century Gothic"/>
                <a:sym typeface="Century Gothic"/>
              </a:rPr>
              <a:t>When you write your own books, you should write an ending that solves the problem.</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63"/>
          <p:cNvSpPr txBox="1"/>
          <p:nvPr/>
        </p:nvSpPr>
        <p:spPr>
          <a:xfrm>
            <a:off x="995894" y="189996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it is time to </a:t>
            </a:r>
            <a:r>
              <a:rPr b="1" i="0" lang="en-US" sz="3200" u="none" cap="none" strike="noStrike">
                <a:solidFill>
                  <a:schemeClr val="dk1"/>
                </a:solidFill>
                <a:latin typeface="Century Gothic"/>
                <a:ea typeface="Century Gothic"/>
                <a:cs typeface="Century Gothic"/>
                <a:sym typeface="Century Gothic"/>
              </a:rPr>
              <a:t>work</a:t>
            </a:r>
            <a:r>
              <a:rPr b="0" i="0" lang="en-US" sz="3200" u="none" cap="none" strike="noStrike">
                <a:solidFill>
                  <a:schemeClr val="dk1"/>
                </a:solidFill>
                <a:latin typeface="Century Gothic"/>
                <a:ea typeface="Century Gothic"/>
                <a:cs typeface="Century Gothic"/>
                <a:sym typeface="Century Gothic"/>
              </a:rPr>
              <a:t> on your story endings.</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63"/>
          <p:cNvSpPr txBox="1"/>
          <p:nvPr/>
        </p:nvSpPr>
        <p:spPr>
          <a:xfrm>
            <a:off x="992880" y="3554480"/>
            <a:ext cx="7127208"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If you have </a:t>
            </a:r>
            <a:r>
              <a:rPr b="1" i="0" lang="en-US" sz="3200" u="none" cap="none" strike="noStrike">
                <a:solidFill>
                  <a:schemeClr val="dk1"/>
                </a:solidFill>
                <a:latin typeface="Century Gothic"/>
                <a:ea typeface="Century Gothic"/>
                <a:cs typeface="Century Gothic"/>
                <a:sym typeface="Century Gothic"/>
              </a:rPr>
              <a:t>composed</a:t>
            </a:r>
            <a:r>
              <a:rPr b="0" i="0" lang="en-US" sz="3200" u="none" cap="none" strike="noStrike">
                <a:solidFill>
                  <a:schemeClr val="dk1"/>
                </a:solidFill>
                <a:latin typeface="Century Gothic"/>
                <a:ea typeface="Century Gothic"/>
                <a:cs typeface="Century Gothic"/>
                <a:sym typeface="Century Gothic"/>
              </a:rPr>
              <a:t> your ending already, </a:t>
            </a:r>
            <a:r>
              <a:rPr b="1" i="0" lang="en-US" sz="3200" u="none" cap="none" strike="noStrike">
                <a:solidFill>
                  <a:schemeClr val="dk1"/>
                </a:solidFill>
                <a:latin typeface="Century Gothic"/>
                <a:ea typeface="Century Gothic"/>
                <a:cs typeface="Century Gothic"/>
                <a:sym typeface="Century Gothic"/>
              </a:rPr>
              <a:t>reread</a:t>
            </a:r>
            <a:r>
              <a:rPr b="0" i="0" lang="en-US" sz="3200" u="none" cap="none" strike="noStrike">
                <a:solidFill>
                  <a:schemeClr val="dk1"/>
                </a:solidFill>
                <a:latin typeface="Century Gothic"/>
                <a:ea typeface="Century Gothic"/>
                <a:cs typeface="Century Gothic"/>
                <a:sym typeface="Century Gothic"/>
              </a:rPr>
              <a:t> your beginning and ending and continue writing your fiction book.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29" name="Google Shape;829;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A picture containing clock&#10;&#10;Description automatically generated" id="140" name="Google Shape;140;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1" name="Google Shape;141;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2" name="Google Shape;142;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3" name="Google Shape;143;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4" name="Google Shape;144;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45" name="Google Shape;145;p9"/>
          <p:cNvSpPr txBox="1"/>
          <p:nvPr/>
        </p:nvSpPr>
        <p:spPr>
          <a:xfrm>
            <a:off x="1339273"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down</a:t>
            </a:r>
            <a:endParaRPr b="0" i="0" sz="1400" u="none" cap="none" strike="noStrike">
              <a:solidFill>
                <a:srgbClr val="000000"/>
              </a:solidFill>
              <a:latin typeface="Century Gothic"/>
              <a:ea typeface="Century Gothic"/>
              <a:cs typeface="Century Gothic"/>
              <a:sym typeface="Century Gothic"/>
            </a:endParaRPr>
          </a:p>
        </p:txBody>
      </p:sp>
      <p:sp>
        <p:nvSpPr>
          <p:cNvPr id="146" name="Google Shape;146;p9"/>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her</a:t>
            </a:r>
            <a:endParaRPr b="0" i="0" sz="1400" u="none" cap="none" strike="noStrike">
              <a:solidFill>
                <a:srgbClr val="000000"/>
              </a:solidFill>
              <a:latin typeface="Century Gothic"/>
              <a:ea typeface="Century Gothic"/>
              <a:cs typeface="Century Gothic"/>
              <a:sym typeface="Century Gothic"/>
            </a:endParaRPr>
          </a:p>
        </p:txBody>
      </p:sp>
      <p:sp>
        <p:nvSpPr>
          <p:cNvPr id="147" name="Google Shape;147;p9"/>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descr="A picture containing clock&#10;&#10;Description automatically generated" id="835" name="Google Shape;83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6" name="Google Shape;83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7" name="Google Shape;83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8" name="Google Shape;83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40" name="Google Shape;840;p65"/>
          <p:cNvSpPr txBox="1"/>
          <p:nvPr/>
        </p:nvSpPr>
        <p:spPr>
          <a:xfrm>
            <a:off x="7275215" y="2247255"/>
            <a:ext cx="392768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1" name="Google Shape;84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pic>
        <p:nvPicPr>
          <p:cNvPr id="842" name="Google Shape;842;p65"/>
          <p:cNvPicPr preferRelativeResize="0"/>
          <p:nvPr/>
        </p:nvPicPr>
        <p:blipFill rotWithShape="1">
          <a:blip r:embed="rId6">
            <a:alphaModFix/>
          </a:blip>
          <a:srcRect b="0" l="0" r="0" t="0"/>
          <a:stretch/>
        </p:blipFill>
        <p:spPr>
          <a:xfrm>
            <a:off x="1047943" y="1316664"/>
            <a:ext cx="5572917" cy="48118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descr="A picture containing drawing, lamp&#10;&#10;Description automatically generated" id="847" name="Google Shape;847;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48" name="Google Shape;848;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49" name="Google Shape;849;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50" name="Google Shape;850;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1" name="Google Shape;851;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2" name="Google Shape;85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descr="A picture containing clock&#10;&#10;Description automatically generated" id="858" name="Google Shape;85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9" name="Google Shape;859;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0" name="Google Shape;86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2" name="Google Shape;862;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3" name="Google Shape;863;p67"/>
          <p:cNvSpPr txBox="1"/>
          <p:nvPr/>
        </p:nvSpPr>
        <p:spPr>
          <a:xfrm>
            <a:off x="928402" y="2118982"/>
            <a:ext cx="7550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The quilt is blue and red.</a:t>
            </a:r>
            <a:endParaRPr b="0" i="0" sz="4400" u="none" cap="none" strike="noStrike">
              <a:solidFill>
                <a:srgbClr val="000000"/>
              </a:solidFill>
              <a:latin typeface="Century Gothic"/>
              <a:ea typeface="Century Gothic"/>
              <a:cs typeface="Century Gothic"/>
              <a:sym typeface="Century Gothic"/>
            </a:endParaRPr>
          </a:p>
        </p:txBody>
      </p:sp>
      <p:sp>
        <p:nvSpPr>
          <p:cNvPr id="864" name="Google Shape;864;p67"/>
          <p:cNvSpPr txBox="1"/>
          <p:nvPr/>
        </p:nvSpPr>
        <p:spPr>
          <a:xfrm>
            <a:off x="928402" y="3444763"/>
            <a:ext cx="7550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My cat zigs and zags.</a:t>
            </a:r>
            <a:endParaRPr b="0" i="0" sz="4400" u="none" cap="none" strike="noStrike">
              <a:solidFill>
                <a:srgbClr val="000000"/>
              </a:solidFill>
              <a:latin typeface="Century Gothic"/>
              <a:ea typeface="Century Gothic"/>
              <a:cs typeface="Century Gothic"/>
              <a:sym typeface="Century Gothic"/>
            </a:endParaRPr>
          </a:p>
        </p:txBody>
      </p:sp>
      <p:sp>
        <p:nvSpPr>
          <p:cNvPr id="865" name="Google Shape;865;p67"/>
          <p:cNvSpPr txBox="1"/>
          <p:nvPr/>
        </p:nvSpPr>
        <p:spPr>
          <a:xfrm>
            <a:off x="928402" y="4770683"/>
            <a:ext cx="7550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Matt can zip his coat.</a:t>
            </a:r>
            <a:endParaRPr b="0" i="0" sz="4400" u="none" cap="none" strike="noStrike">
              <a:solidFill>
                <a:srgbClr val="000000"/>
              </a:solidFill>
              <a:latin typeface="Century Gothic"/>
              <a:ea typeface="Century Gothic"/>
              <a:cs typeface="Century Gothic"/>
              <a:sym typeface="Century Gothic"/>
            </a:endParaRPr>
          </a:p>
        </p:txBody>
      </p:sp>
      <p:sp>
        <p:nvSpPr>
          <p:cNvPr id="866" name="Google Shape;866;p67"/>
          <p:cNvSpPr txBox="1"/>
          <p:nvPr/>
        </p:nvSpPr>
        <p:spPr>
          <a:xfrm>
            <a:off x="9194743" y="2578270"/>
            <a:ext cx="2425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 many words are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 each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sentence</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A picture containing clock&#10;&#10;Description automatically generated" id="872" name="Google Shape;872;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73" name="Google Shape;873;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4" name="Google Shape;874;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5" name="Google Shape;875;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6" name="Google Shape;876;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77" name="Google Shape;877;p68"/>
          <p:cNvSpPr txBox="1"/>
          <p:nvPr/>
        </p:nvSpPr>
        <p:spPr>
          <a:xfrm>
            <a:off x="303940" y="2119363"/>
            <a:ext cx="16242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Qu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qu</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Zz</a:t>
            </a:r>
            <a:endParaRPr b="0" i="0" sz="6600" u="none" cap="none" strike="noStrike">
              <a:solidFill>
                <a:schemeClr val="dk1"/>
              </a:solidFill>
              <a:latin typeface="Century Gothic"/>
              <a:ea typeface="Century Gothic"/>
              <a:cs typeface="Century Gothic"/>
              <a:sym typeface="Century Gothic"/>
            </a:endParaRPr>
          </a:p>
        </p:txBody>
      </p:sp>
      <p:sp>
        <p:nvSpPr>
          <p:cNvPr id="878" name="Google Shape;878;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 111</a:t>
            </a:r>
            <a:endParaRPr b="0" i="0" sz="1400" u="none" cap="none" strike="noStrike">
              <a:solidFill>
                <a:srgbClr val="000000"/>
              </a:solidFill>
              <a:latin typeface="Century Gothic"/>
              <a:ea typeface="Century Gothic"/>
              <a:cs typeface="Century Gothic"/>
              <a:sym typeface="Century Gothic"/>
            </a:endParaRPr>
          </a:p>
        </p:txBody>
      </p:sp>
      <p:pic>
        <p:nvPicPr>
          <p:cNvPr id="879" name="Google Shape;879;p68"/>
          <p:cNvPicPr preferRelativeResize="0"/>
          <p:nvPr/>
        </p:nvPicPr>
        <p:blipFill rotWithShape="1">
          <a:blip r:embed="rId6">
            <a:alphaModFix/>
          </a:blip>
          <a:srcRect b="0" l="0" r="0" t="0"/>
          <a:stretch/>
        </p:blipFill>
        <p:spPr>
          <a:xfrm>
            <a:off x="2148725" y="2060956"/>
            <a:ext cx="7045926" cy="29271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0" name="Google Shape;880;p68"/>
          <p:cNvSpPr txBox="1"/>
          <p:nvPr/>
        </p:nvSpPr>
        <p:spPr>
          <a:xfrm>
            <a:off x="9485700" y="1934700"/>
            <a:ext cx="24870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110 and 111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A picture containing clock&#10;&#10;Description automatically generated" id="886" name="Google Shape;886;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7" name="Google Shape;887;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8" name="Google Shape;888;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9" name="Google Shape;889;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0" name="Google Shape;890;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91" name="Google Shape;891;p69"/>
          <p:cNvSpPr txBox="1"/>
          <p:nvPr/>
        </p:nvSpPr>
        <p:spPr>
          <a:xfrm>
            <a:off x="885824"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her</a:t>
            </a:r>
            <a:endParaRPr b="0" i="0" sz="1400" u="none" cap="none" strike="noStrike">
              <a:solidFill>
                <a:srgbClr val="000000"/>
              </a:solidFill>
              <a:latin typeface="Century Gothic"/>
              <a:ea typeface="Century Gothic"/>
              <a:cs typeface="Century Gothic"/>
              <a:sym typeface="Century Gothic"/>
            </a:endParaRPr>
          </a:p>
        </p:txBody>
      </p:sp>
      <p:sp>
        <p:nvSpPr>
          <p:cNvPr id="892" name="Google Shape;892;p6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down</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6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how</a:t>
            </a:r>
            <a:endParaRPr b="0" i="0" sz="1400" u="none" cap="none" strike="noStrike">
              <a:solidFill>
                <a:srgbClr val="000000"/>
              </a:solidFill>
              <a:latin typeface="Century Gothic"/>
              <a:ea typeface="Century Gothic"/>
              <a:cs typeface="Century Gothic"/>
              <a:sym typeface="Century Gothic"/>
            </a:endParaRPr>
          </a:p>
        </p:txBody>
      </p:sp>
      <p:sp>
        <p:nvSpPr>
          <p:cNvPr id="894" name="Google Shape;894;p69"/>
          <p:cNvSpPr/>
          <p:nvPr/>
        </p:nvSpPr>
        <p:spPr>
          <a:xfrm>
            <a:off x="880721"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95" name="Google Shape;895;p69"/>
          <p:cNvSpPr/>
          <p:nvPr/>
        </p:nvSpPr>
        <p:spPr>
          <a:xfrm>
            <a:off x="4633921"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96" name="Google Shape;896;p69"/>
          <p:cNvSpPr/>
          <p:nvPr/>
        </p:nvSpPr>
        <p:spPr>
          <a:xfrm>
            <a:off x="8140617"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descr="A picture containing clock&#10;&#10;Description automatically generated" id="902" name="Google Shape;90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3" name="Google Shape;90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4" name="Google Shape;90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5" name="Google Shape;90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6" name="Google Shape;90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grpSp>
        <p:nvGrpSpPr>
          <p:cNvPr id="907" name="Google Shape;907;p70"/>
          <p:cNvGrpSpPr/>
          <p:nvPr/>
        </p:nvGrpSpPr>
        <p:grpSpPr>
          <a:xfrm>
            <a:off x="1830040" y="1177269"/>
            <a:ext cx="8138221" cy="4729542"/>
            <a:chOff x="191738" y="457603"/>
            <a:chExt cx="8138221" cy="4729542"/>
          </a:xfrm>
        </p:grpSpPr>
        <p:sp>
          <p:nvSpPr>
            <p:cNvPr id="908" name="Google Shape;908;p70"/>
            <p:cNvSpPr/>
            <p:nvPr/>
          </p:nvSpPr>
          <p:spPr>
            <a:xfrm>
              <a:off x="191738" y="457603"/>
              <a:ext cx="4729542" cy="4729542"/>
            </a:xfrm>
            <a:prstGeom prst="ellipse">
              <a:avLst/>
            </a:prstGeom>
            <a:solidFill>
              <a:srgbClr val="4372C3">
                <a:alpha val="4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70"/>
            <p:cNvSpPr txBox="1"/>
            <p:nvPr/>
          </p:nvSpPr>
          <p:spPr>
            <a:xfrm>
              <a:off x="852169" y="1015318"/>
              <a:ext cx="2727000" cy="3614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Poem</a:t>
              </a:r>
              <a:endParaRPr b="0" i="0" sz="1400" u="none" cap="none" strike="noStrike">
                <a:solidFill>
                  <a:srgbClr val="000000"/>
                </a:solidFill>
                <a:latin typeface="Arial"/>
                <a:ea typeface="Arial"/>
                <a:cs typeface="Arial"/>
                <a:sym typeface="Arial"/>
              </a:endParaRPr>
            </a:p>
          </p:txBody>
        </p:sp>
        <p:sp>
          <p:nvSpPr>
            <p:cNvPr id="910" name="Google Shape;910;p70"/>
            <p:cNvSpPr/>
            <p:nvPr/>
          </p:nvSpPr>
          <p:spPr>
            <a:xfrm>
              <a:off x="3600417" y="457603"/>
              <a:ext cx="4729542" cy="4729542"/>
            </a:xfrm>
            <a:prstGeom prst="ellipse">
              <a:avLst/>
            </a:prstGeom>
            <a:solidFill>
              <a:srgbClr val="4372C3">
                <a:alpha val="4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70"/>
            <p:cNvSpPr txBox="1"/>
            <p:nvPr/>
          </p:nvSpPr>
          <p:spPr>
            <a:xfrm>
              <a:off x="4942584" y="1015318"/>
              <a:ext cx="2727000" cy="3614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Story</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descr="A picture containing clock&#10;&#10;Description automatically generated" id="917" name="Google Shape;917;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8" name="Google Shape;918;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9" name="Google Shape;919;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0" name="Google Shape;920;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1" name="Google Shape;921;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Reflect and Share</a:t>
            </a:r>
            <a:endParaRPr b="0" i="0" sz="1400" u="none" cap="none" strike="noStrike">
              <a:solidFill>
                <a:srgbClr val="000000"/>
              </a:solidFill>
              <a:latin typeface="Century Gothic"/>
              <a:ea typeface="Century Gothic"/>
              <a:cs typeface="Century Gothic"/>
              <a:sym typeface="Century Gothic"/>
            </a:endParaRPr>
          </a:p>
        </p:txBody>
      </p:sp>
      <p:sp>
        <p:nvSpPr>
          <p:cNvPr id="922" name="Google Shape;922;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pic>
        <p:nvPicPr>
          <p:cNvPr id="923" name="Google Shape;923;p71"/>
          <p:cNvPicPr preferRelativeResize="0"/>
          <p:nvPr/>
        </p:nvPicPr>
        <p:blipFill rotWithShape="1">
          <a:blip r:embed="rId6">
            <a:alphaModFix/>
          </a:blip>
          <a:srcRect b="0" l="0" r="0" t="0"/>
          <a:stretch/>
        </p:blipFill>
        <p:spPr>
          <a:xfrm>
            <a:off x="1558152" y="1362307"/>
            <a:ext cx="5790200" cy="50021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24" name="Google Shape;924;p71"/>
          <p:cNvSpPr txBox="1"/>
          <p:nvPr/>
        </p:nvSpPr>
        <p:spPr>
          <a:xfrm>
            <a:off x="8188449" y="2644050"/>
            <a:ext cx="3727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t>
            </a:r>
            <a:r>
              <a:rPr lang="en-US" sz="3200">
                <a:latin typeface="Century Gothic"/>
                <a:ea typeface="Century Gothic"/>
                <a:cs typeface="Century Gothic"/>
                <a:sym typeface="Century Gothic"/>
              </a:rPr>
              <a:t>age</a:t>
            </a:r>
            <a:r>
              <a:rPr b="0" i="0" lang="en-US" sz="3200" u="none" cap="none" strike="noStrike">
                <a:solidFill>
                  <a:srgbClr val="000000"/>
                </a:solidFill>
                <a:latin typeface="Century Gothic"/>
                <a:ea typeface="Century Gothic"/>
                <a:cs typeface="Century Gothic"/>
                <a:sym typeface="Century Gothic"/>
              </a:rPr>
              <a:t> 46 in your Student Interactive.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A picture containing clock&#10;&#10;Description automatically generated" id="930" name="Google Shape;930;g283ff4329f8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31" name="Google Shape;931;g283ff4329f8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32" name="Google Shape;932;g283ff4329f8_0_8"/>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933" name="Google Shape;933;g283ff4329f8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g283ff4329f8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Reflect and Share</a:t>
            </a:r>
            <a:endParaRPr b="0" i="0" sz="1400" u="none" cap="none" strike="noStrike">
              <a:solidFill>
                <a:srgbClr val="000000"/>
              </a:solidFill>
              <a:latin typeface="Century Gothic"/>
              <a:ea typeface="Century Gothic"/>
              <a:cs typeface="Century Gothic"/>
              <a:sym typeface="Century Gothic"/>
            </a:endParaRPr>
          </a:p>
        </p:txBody>
      </p:sp>
      <p:sp>
        <p:nvSpPr>
          <p:cNvPr id="935" name="Google Shape;935;g283ff4329f8_0_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36" name="Google Shape;936;g283ff4329f8_0_8"/>
          <p:cNvPicPr preferRelativeResize="0"/>
          <p:nvPr/>
        </p:nvPicPr>
        <p:blipFill rotWithShape="1">
          <a:blip r:embed="rId6">
            <a:alphaModFix/>
          </a:blip>
          <a:srcRect b="35517" l="0" r="61884" t="19603"/>
          <a:stretch/>
        </p:blipFill>
        <p:spPr>
          <a:xfrm>
            <a:off x="7081425" y="2218688"/>
            <a:ext cx="4146075" cy="975525"/>
          </a:xfrm>
          <a:prstGeom prst="rect">
            <a:avLst/>
          </a:prstGeom>
          <a:noFill/>
          <a:ln>
            <a:noFill/>
          </a:ln>
        </p:spPr>
      </p:pic>
      <p:sp>
        <p:nvSpPr>
          <p:cNvPr id="937" name="Google Shape;937;g283ff4329f8_0_8"/>
          <p:cNvSpPr txBox="1"/>
          <p:nvPr/>
        </p:nvSpPr>
        <p:spPr>
          <a:xfrm>
            <a:off x="7196925" y="3469625"/>
            <a:ext cx="5076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a:t>
            </a:r>
            <a:r>
              <a:rPr lang="en-US" sz="3200">
                <a:latin typeface="Century Gothic"/>
                <a:ea typeface="Century Gothic"/>
                <a:cs typeface="Century Gothic"/>
                <a:sym typeface="Century Gothic"/>
              </a:rPr>
              <a:t>y do we like poems</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id="938" name="Google Shape;938;g283ff4329f8_0_8"/>
          <p:cNvPicPr preferRelativeResize="0"/>
          <p:nvPr/>
        </p:nvPicPr>
        <p:blipFill rotWithShape="1">
          <a:blip r:embed="rId7">
            <a:alphaModFix/>
          </a:blip>
          <a:srcRect b="0" l="0" r="0" t="0"/>
          <a:stretch/>
        </p:blipFill>
        <p:spPr>
          <a:xfrm>
            <a:off x="1039225" y="1318512"/>
            <a:ext cx="5711276" cy="47419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descr="A picture containing clock&#10;&#10;Description automatically generated" id="944" name="Google Shape;944;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5" name="Google Shape;945;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6" name="Google Shape;946;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7" name="Google Shape;947;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8" name="Google Shape;948;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949" name="Google Shape;949;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72"/>
          <p:cNvSpPr txBox="1"/>
          <p:nvPr/>
        </p:nvSpPr>
        <p:spPr>
          <a:xfrm>
            <a:off x="7848600" y="2644050"/>
            <a:ext cx="375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1" name="Google Shape;951;p72"/>
          <p:cNvPicPr preferRelativeResize="0"/>
          <p:nvPr/>
        </p:nvPicPr>
        <p:blipFill rotWithShape="1">
          <a:blip r:embed="rId6">
            <a:alphaModFix/>
          </a:blip>
          <a:srcRect b="0" l="0" r="0" t="0"/>
          <a:stretch/>
        </p:blipFill>
        <p:spPr>
          <a:xfrm>
            <a:off x="1339273" y="1426923"/>
            <a:ext cx="5475692" cy="45479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A picture containing clock&#10;&#10;Description automatically generated" id="957" name="Google Shape;957;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8" name="Google Shape;958;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9" name="Google Shape;959;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0" name="Google Shape;960;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1" name="Google Shape;961;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62" name="Google Shape;962;p74"/>
          <p:cNvSpPr txBox="1"/>
          <p:nvPr/>
        </p:nvSpPr>
        <p:spPr>
          <a:xfrm>
            <a:off x="529143" y="1674853"/>
            <a:ext cx="11053254"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Which possessive pronoun is correct</a:t>
            </a:r>
            <a:r>
              <a:rPr b="0" i="0" lang="en-US" sz="3600" u="none" cap="none" strike="noStrike">
                <a:solidFill>
                  <a:schemeClr val="accent1"/>
                </a:solidFill>
                <a:latin typeface="Arial"/>
                <a:ea typeface="Arial"/>
                <a:cs typeface="Arial"/>
                <a:sym typeface="Arial"/>
              </a:rPr>
              <a:t>?</a:t>
            </a:r>
            <a:endParaRPr b="0" i="0" sz="3600" u="none" cap="none" strike="noStrike">
              <a:solidFill>
                <a:schemeClr val="accent1"/>
              </a:solidFill>
              <a:latin typeface="Arial"/>
              <a:ea typeface="Arial"/>
              <a:cs typeface="Arial"/>
              <a:sym typeface="Arial"/>
            </a:endParaRPr>
          </a:p>
        </p:txBody>
      </p:sp>
      <p:sp>
        <p:nvSpPr>
          <p:cNvPr id="963" name="Google Shape;963;p74"/>
          <p:cNvSpPr txBox="1"/>
          <p:nvPr/>
        </p:nvSpPr>
        <p:spPr>
          <a:xfrm>
            <a:off x="1339272" y="2602431"/>
            <a:ext cx="9047400" cy="317070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This is _____ bike.</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Century Gothic"/>
              <a:buAutoNum type="alphaUcPeriod"/>
            </a:pPr>
            <a:r>
              <a:rPr b="0" i="0" lang="en-US" sz="4000" u="none" cap="none" strike="noStrike">
                <a:solidFill>
                  <a:srgbClr val="000000"/>
                </a:solidFill>
                <a:latin typeface="Century Gothic"/>
                <a:ea typeface="Century Gothic"/>
                <a:cs typeface="Century Gothic"/>
                <a:sym typeface="Century Gothic"/>
              </a:rPr>
              <a:t>  her</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Century Gothic"/>
              <a:buAutoNum type="alphaUcPeriod"/>
            </a:pPr>
            <a:r>
              <a:rPr b="0" i="0" lang="en-US" sz="4000" u="none" cap="none" strike="noStrike">
                <a:solidFill>
                  <a:srgbClr val="000000"/>
                </a:solidFill>
                <a:latin typeface="Century Gothic"/>
                <a:ea typeface="Century Gothic"/>
                <a:cs typeface="Century Gothic"/>
                <a:sym typeface="Century Gothic"/>
              </a:rPr>
              <a:t>  hers</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Century Gothic"/>
              <a:buAutoNum type="alphaUcPeriod"/>
            </a:pPr>
            <a:r>
              <a:rPr b="0" i="0" lang="en-US" sz="4000" u="none" cap="none" strike="noStrike">
                <a:solidFill>
                  <a:srgbClr val="000000"/>
                </a:solidFill>
                <a:latin typeface="Century Gothic"/>
                <a:ea typeface="Century Gothic"/>
                <a:cs typeface="Century Gothic"/>
                <a:sym typeface="Century Gothic"/>
              </a:rPr>
              <a:t>  him</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Century Gothic"/>
              <a:buAutoNum type="alphaUcPeriod"/>
            </a:pPr>
            <a:r>
              <a:rPr b="0" i="0" lang="en-US" sz="4000" u="none" cap="none" strike="noStrike">
                <a:solidFill>
                  <a:srgbClr val="000000"/>
                </a:solidFill>
                <a:latin typeface="Century Gothic"/>
                <a:ea typeface="Century Gothic"/>
                <a:cs typeface="Century Gothic"/>
                <a:sym typeface="Century Gothic"/>
              </a:rPr>
              <a:t>  theirs</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A picture containing clock&#10;&#10;Description automatically generated" id="153" name="Google Shape;153;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4" name="Google Shape;154;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5" name="Google Shape;155;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6" name="Google Shape;156;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7" name="Google Shape;157;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10"/>
          <p:cNvSpPr txBox="1"/>
          <p:nvPr/>
        </p:nvSpPr>
        <p:spPr>
          <a:xfrm>
            <a:off x="8706350" y="1997538"/>
            <a:ext cx="33129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000" u="none" cap="none" strike="noStrike">
                <a:solidFill>
                  <a:schemeClr val="dk1"/>
                </a:solidFill>
                <a:latin typeface="Century Gothic"/>
                <a:ea typeface="Century Gothic"/>
                <a:cs typeface="Century Gothic"/>
                <a:sym typeface="Century Gothic"/>
              </a:rPr>
              <a:t>Listen</a:t>
            </a:r>
            <a:r>
              <a:rPr b="0" i="0" lang="en-US" sz="3000" u="none" cap="none" strike="noStrike">
                <a:solidFill>
                  <a:schemeClr val="dk1"/>
                </a:solidFill>
                <a:latin typeface="Century Gothic"/>
                <a:ea typeface="Century Gothic"/>
                <a:cs typeface="Century Gothic"/>
                <a:sym typeface="Century Gothic"/>
              </a:rPr>
              <a:t> and </a:t>
            </a:r>
            <a:r>
              <a:rPr b="1" i="0" lang="en-US" sz="3000" u="none" cap="none" strike="noStrike">
                <a:solidFill>
                  <a:schemeClr val="dk1"/>
                </a:solidFill>
                <a:latin typeface="Century Gothic"/>
                <a:ea typeface="Century Gothic"/>
                <a:cs typeface="Century Gothic"/>
                <a:sym typeface="Century Gothic"/>
              </a:rPr>
              <a:t>clap</a:t>
            </a:r>
            <a:r>
              <a:rPr b="0" i="0" lang="en-US" sz="3000" u="none" cap="none" strike="noStrike">
                <a:solidFill>
                  <a:schemeClr val="dk1"/>
                </a:solidFill>
                <a:latin typeface="Century Gothic"/>
                <a:ea typeface="Century Gothic"/>
                <a:cs typeface="Century Gothic"/>
                <a:sym typeface="Century Gothic"/>
              </a:rPr>
              <a:t> when you hear a rhyming word.</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000" u="none" cap="none" strike="noStrike">
                <a:solidFill>
                  <a:schemeClr val="dk1"/>
                </a:solidFill>
                <a:latin typeface="Century Gothic"/>
                <a:ea typeface="Century Gothic"/>
                <a:cs typeface="Century Gothic"/>
                <a:sym typeface="Century Gothic"/>
              </a:rPr>
              <a:t>Circle </a:t>
            </a:r>
            <a:r>
              <a:rPr b="0" i="0" lang="en-US" sz="3000" u="none" cap="none" strike="noStrike">
                <a:solidFill>
                  <a:schemeClr val="dk1"/>
                </a:solidFill>
                <a:latin typeface="Century Gothic"/>
                <a:ea typeface="Century Gothic"/>
                <a:cs typeface="Century Gothic"/>
                <a:sym typeface="Century Gothic"/>
              </a:rPr>
              <a:t>the poem you like best.</a:t>
            </a:r>
            <a:endParaRPr b="0" i="0" sz="1600" u="none" cap="none" strike="noStrike">
              <a:solidFill>
                <a:srgbClr val="000000"/>
              </a:solidFill>
              <a:latin typeface="Arial"/>
              <a:ea typeface="Arial"/>
              <a:cs typeface="Arial"/>
              <a:sym typeface="Arial"/>
            </a:endParaRPr>
          </a:p>
        </p:txBody>
      </p:sp>
      <p:sp>
        <p:nvSpPr>
          <p:cNvPr id="159" name="Google Shape;159;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 99</a:t>
            </a:r>
            <a:endParaRPr b="0" i="0" sz="1400" u="none" cap="none" strike="noStrike">
              <a:solidFill>
                <a:srgbClr val="000000"/>
              </a:solidFill>
              <a:latin typeface="Century Gothic"/>
              <a:ea typeface="Century Gothic"/>
              <a:cs typeface="Century Gothic"/>
              <a:sym typeface="Century Gothic"/>
            </a:endParaRPr>
          </a:p>
        </p:txBody>
      </p:sp>
      <p:pic>
        <p:nvPicPr>
          <p:cNvPr id="160" name="Google Shape;160;p10"/>
          <p:cNvPicPr preferRelativeResize="0"/>
          <p:nvPr/>
        </p:nvPicPr>
        <p:blipFill rotWithShape="1">
          <a:blip r:embed="rId6">
            <a:alphaModFix/>
          </a:blip>
          <a:srcRect b="0" l="0" r="0" t="0"/>
          <a:stretch/>
        </p:blipFill>
        <p:spPr>
          <a:xfrm>
            <a:off x="411930" y="1901102"/>
            <a:ext cx="7825682" cy="3246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70" name="Google Shape;970;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71" name="Google Shape;971;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72" name="Google Shape;972;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73" name="Google Shape;973;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74" name="Google Shape;974;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5" name="Google Shape;975;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clock&#10;&#10;Description automatically generated" id="166" name="Google Shape;166;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7" name="Google Shape;167;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8" name="Google Shape;168;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9" name="Google Shape;169;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0" name="Google Shape;170;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1" name="Google Shape;171;p11"/>
          <p:cNvGraphicFramePr/>
          <p:nvPr/>
        </p:nvGraphicFramePr>
        <p:xfrm>
          <a:off x="2032000" y="1529125"/>
          <a:ext cx="3000000" cy="3000000"/>
        </p:xfrm>
        <a:graphic>
          <a:graphicData uri="http://schemas.openxmlformats.org/drawingml/2006/table">
            <a:tbl>
              <a:tblPr bandRow="1" firstRow="1">
                <a:noFill/>
                <a:tableStyleId>{1424C0C5-5DD7-456F-9238-FFEC65BFB39D}</a:tableStyleId>
              </a:tblPr>
              <a:tblGrid>
                <a:gridCol w="8128000"/>
              </a:tblGrid>
              <a:tr h="72890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Find a word that rhymes with:</a:t>
                      </a:r>
                      <a:endParaRPr sz="1400" u="none" cap="none" strike="noStrike"/>
                    </a:p>
                  </a:txBody>
                  <a:tcPr marT="45725" marB="45725" marR="91450" marL="91450">
                    <a:solidFill>
                      <a:schemeClr val="lt2"/>
                    </a:solidFill>
                  </a:tcPr>
                </a:tc>
              </a:tr>
            </a:tbl>
          </a:graphicData>
        </a:graphic>
      </p:graphicFrame>
      <p:graphicFrame>
        <p:nvGraphicFramePr>
          <p:cNvPr id="172" name="Google Shape;172;p11"/>
          <p:cNvGraphicFramePr/>
          <p:nvPr/>
        </p:nvGraphicFramePr>
        <p:xfrm>
          <a:off x="2032000" y="2355837"/>
          <a:ext cx="3000000" cy="3000000"/>
        </p:xfrm>
        <a:graphic>
          <a:graphicData uri="http://schemas.openxmlformats.org/drawingml/2006/table">
            <a:tbl>
              <a:tblPr bandRow="1" firstRow="1">
                <a:noFill/>
                <a:tableStyleId>{1424C0C5-5DD7-456F-9238-FFEC65BFB39D}</a:tableStyleId>
              </a:tblPr>
              <a:tblGrid>
                <a:gridCol w="2032000"/>
                <a:gridCol w="2032000"/>
                <a:gridCol w="2032000"/>
                <a:gridCol w="2032000"/>
              </a:tblGrid>
              <a:tr h="10147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solidFill>
                            <a:schemeClr val="dk1"/>
                          </a:solidFill>
                          <a:latin typeface="Century Gothic"/>
                          <a:ea typeface="Century Gothic"/>
                          <a:cs typeface="Century Gothic"/>
                          <a:sym typeface="Century Gothic"/>
                        </a:rPr>
                        <a:t>farm</a:t>
                      </a:r>
                      <a:endParaRPr sz="1400" u="none" cap="none" strike="noStrike"/>
                    </a:p>
                  </a:txBody>
                  <a:tcPr marT="45725" marB="45725" marR="91450" marL="91450">
                    <a:solidFill>
                      <a:schemeClr val="lt2"/>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solidFill>
                            <a:schemeClr val="dk1"/>
                          </a:solidFill>
                          <a:latin typeface="Century Gothic"/>
                          <a:ea typeface="Century Gothic"/>
                          <a:cs typeface="Century Gothic"/>
                          <a:sym typeface="Century Gothic"/>
                        </a:rPr>
                        <a:t>tricks</a:t>
                      </a:r>
                      <a:endParaRPr sz="1400" u="none" cap="none" strike="noStrike"/>
                    </a:p>
                  </a:txBody>
                  <a:tcPr marT="45725" marB="45725" marR="91450" marL="91450">
                    <a:solidFill>
                      <a:schemeClr val="lt2"/>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solidFill>
                            <a:schemeClr val="dk1"/>
                          </a:solidFill>
                          <a:latin typeface="Century Gothic"/>
                          <a:ea typeface="Century Gothic"/>
                          <a:cs typeface="Century Gothic"/>
                          <a:sym typeface="Century Gothic"/>
                        </a:rPr>
                        <a:t>behind</a:t>
                      </a:r>
                      <a:endParaRPr sz="1400" u="none" cap="none" strike="noStrike"/>
                    </a:p>
                  </a:txBody>
                  <a:tcPr marT="45725" marB="45725" marR="91450" marL="91450">
                    <a:solidFill>
                      <a:schemeClr val="lt2"/>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solidFill>
                            <a:schemeClr val="dk1"/>
                          </a:solidFill>
                          <a:latin typeface="Century Gothic"/>
                          <a:ea typeface="Century Gothic"/>
                          <a:cs typeface="Century Gothic"/>
                          <a:sym typeface="Century Gothic"/>
                        </a:rPr>
                        <a:t>fox</a:t>
                      </a:r>
                      <a:endParaRPr sz="1400" u="none" cap="none" strike="noStrike"/>
                    </a:p>
                  </a:txBody>
                  <a:tcPr marT="45725" marB="45725" marR="91450" marL="91450">
                    <a:solidFill>
                      <a:schemeClr val="lt2"/>
                    </a:solidFill>
                  </a:tcPr>
                </a:tc>
              </a:tr>
              <a:tr h="25332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chemeClr val="lt2"/>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Poetry</a:t>
            </a:r>
            <a:endParaRPr b="0" i="0" sz="1400" u="none" cap="none" strike="noStrike">
              <a:solidFill>
                <a:srgbClr val="000000"/>
              </a:solidFill>
              <a:latin typeface="Century Gothic"/>
              <a:ea typeface="Century Gothic"/>
              <a:cs typeface="Century Gothic"/>
              <a:sym typeface="Century Gothic"/>
            </a:endParaRPr>
          </a:p>
        </p:txBody>
      </p:sp>
      <p:sp>
        <p:nvSpPr>
          <p:cNvPr id="183" name="Google Shape;183;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 113</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12"/>
          <p:cNvSpPr txBox="1"/>
          <p:nvPr/>
        </p:nvSpPr>
        <p:spPr>
          <a:xfrm>
            <a:off x="9335525" y="2331763"/>
            <a:ext cx="2715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112, 113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85" name="Google Shape;185;p12"/>
          <p:cNvPicPr preferRelativeResize="0"/>
          <p:nvPr/>
        </p:nvPicPr>
        <p:blipFill rotWithShape="1">
          <a:blip r:embed="rId6">
            <a:alphaModFix/>
          </a:blip>
          <a:srcRect b="0" l="0" r="0" t="0"/>
          <a:stretch/>
        </p:blipFill>
        <p:spPr>
          <a:xfrm>
            <a:off x="570500" y="1839767"/>
            <a:ext cx="8538424" cy="35391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